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4">
  <p:sldMasterIdLst>
    <p:sldMasterId id="2147483648" r:id="rId4"/>
  </p:sldMasterIdLst>
  <p:notesMasterIdLst>
    <p:notesMasterId r:id="rId30"/>
  </p:notesMasterIdLst>
  <p:sldIdLst>
    <p:sldId id="264" r:id="rId5"/>
    <p:sldId id="263" r:id="rId6"/>
    <p:sldId id="262" r:id="rId7"/>
    <p:sldId id="265" r:id="rId8"/>
    <p:sldId id="287" r:id="rId9"/>
    <p:sldId id="285" r:id="rId10"/>
    <p:sldId id="272" r:id="rId11"/>
    <p:sldId id="269" r:id="rId12"/>
    <p:sldId id="291" r:id="rId13"/>
    <p:sldId id="271" r:id="rId14"/>
    <p:sldId id="270" r:id="rId15"/>
    <p:sldId id="279" r:id="rId16"/>
    <p:sldId id="273" r:id="rId17"/>
    <p:sldId id="277" r:id="rId18"/>
    <p:sldId id="280" r:id="rId19"/>
    <p:sldId id="282" r:id="rId20"/>
    <p:sldId id="290" r:id="rId21"/>
    <p:sldId id="283" r:id="rId22"/>
    <p:sldId id="284" r:id="rId23"/>
    <p:sldId id="286" r:id="rId24"/>
    <p:sldId id="275" r:id="rId25"/>
    <p:sldId id="288" r:id="rId26"/>
    <p:sldId id="292" r:id="rId27"/>
    <p:sldId id="267" r:id="rId28"/>
    <p:sldId id="28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D14F"/>
    <a:srgbClr val="D6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2D10D-1873-4A98-978E-CB5658DE613A}" type="datetimeFigureOut">
              <a:t>05.02.2025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0404B-0F08-44F4-A63D-58DD0F077D72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36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1 </a:t>
            </a:r>
            <a:r>
              <a:rPr lang="en-US" dirty="0" err="1">
                <a:ea typeface="Calibri"/>
                <a:cs typeface="Calibri"/>
              </a:rPr>
              <a:t>wie</a:t>
            </a:r>
            <a:r>
              <a:rPr lang="en-US" dirty="0">
                <a:ea typeface="Calibri"/>
                <a:cs typeface="Calibri"/>
              </a:rPr>
              <a:t> ich </a:t>
            </a:r>
            <a:r>
              <a:rPr lang="en-US" dirty="0" err="1">
                <a:ea typeface="Calibri"/>
                <a:cs typeface="Calibri"/>
              </a:rPr>
              <a:t>aufs</a:t>
            </a:r>
            <a:r>
              <a:rPr lang="en-US" dirty="0">
                <a:ea typeface="Calibri"/>
                <a:cs typeface="Calibri"/>
              </a:rPr>
              <a:t> Thema </a:t>
            </a:r>
            <a:r>
              <a:rPr lang="en-US" dirty="0" err="1">
                <a:ea typeface="Calibri"/>
                <a:cs typeface="Calibri"/>
              </a:rPr>
              <a:t>kam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2 </a:t>
            </a:r>
            <a:r>
              <a:rPr lang="en-US" dirty="0" err="1">
                <a:ea typeface="Calibri"/>
                <a:cs typeface="Calibri"/>
              </a:rPr>
              <a:t>wie</a:t>
            </a:r>
            <a:r>
              <a:rPr lang="en-US" dirty="0">
                <a:ea typeface="Calibri"/>
                <a:cs typeface="Calibri"/>
              </a:rPr>
              <a:t> start in CAD </a:t>
            </a:r>
            <a:r>
              <a:rPr lang="en-US" dirty="0" err="1">
                <a:ea typeface="Calibri"/>
                <a:cs typeface="Calibri"/>
              </a:rPr>
              <a:t>technologie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bewältigt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3 </a:t>
            </a:r>
            <a:r>
              <a:rPr lang="en-US" dirty="0" err="1">
                <a:ea typeface="Calibri"/>
                <a:cs typeface="Calibri"/>
              </a:rPr>
              <a:t>wie</a:t>
            </a:r>
            <a:r>
              <a:rPr lang="en-US" dirty="0">
                <a:ea typeface="Calibri"/>
                <a:cs typeface="Calibri"/>
              </a:rPr>
              <a:t> isolation </a:t>
            </a:r>
            <a:r>
              <a:rPr lang="en-US" dirty="0" err="1">
                <a:ea typeface="Calibri"/>
                <a:cs typeface="Calibri"/>
              </a:rPr>
              <a:t>Bauteile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gelungen</a:t>
            </a:r>
            <a:r>
              <a:rPr lang="en-US" dirty="0">
                <a:ea typeface="Calibri"/>
                <a:cs typeface="Calibri"/>
              </a:rPr>
              <a:t> ist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 err="1">
                <a:ea typeface="Calibri"/>
                <a:cs typeface="Calibri"/>
              </a:rPr>
              <a:t>danach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4 widme ich mich FEATURES relevant für </a:t>
            </a:r>
            <a:r>
              <a:rPr lang="en-US" dirty="0" err="1">
                <a:ea typeface="Calibri"/>
                <a:cs typeface="Calibri"/>
              </a:rPr>
              <a:t>Vergleich</a:t>
            </a:r>
            <a:r>
              <a:rPr lang="en-US" dirty="0">
                <a:ea typeface="Calibri"/>
                <a:cs typeface="Calibri"/>
              </a:rPr>
              <a:t> von 3D </a:t>
            </a:r>
            <a:r>
              <a:rPr lang="en-US" dirty="0" err="1">
                <a:ea typeface="Calibri"/>
                <a:cs typeface="Calibri"/>
              </a:rPr>
              <a:t>Objekten</a:t>
            </a:r>
          </a:p>
          <a:p>
            <a:r>
              <a:rPr lang="en-US" dirty="0">
                <a:ea typeface="Calibri"/>
                <a:cs typeface="Calibri"/>
              </a:rPr>
              <a:t>5 </a:t>
            </a:r>
            <a:r>
              <a:rPr lang="en-US" dirty="0" err="1">
                <a:ea typeface="Calibri"/>
                <a:cs typeface="Calibri"/>
              </a:rPr>
              <a:t>beschreibe</a:t>
            </a:r>
            <a:r>
              <a:rPr lang="en-US" dirty="0">
                <a:ea typeface="Calibri"/>
                <a:cs typeface="Calibri"/>
              </a:rPr>
              <a:t> ERSTELLUNG der </a:t>
            </a:r>
            <a:r>
              <a:rPr lang="en-US" dirty="0" err="1">
                <a:ea typeface="Calibri"/>
                <a:cs typeface="Calibri"/>
              </a:rPr>
              <a:t>GroundTruth</a:t>
            </a:r>
            <a:r>
              <a:rPr lang="en-US" dirty="0">
                <a:ea typeface="Calibri"/>
                <a:cs typeface="Calibri"/>
              </a:rPr>
              <a:t> Library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 err="1">
                <a:ea typeface="Calibri"/>
                <a:cs typeface="Calibri"/>
              </a:rPr>
              <a:t>Schließlich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lege</a:t>
            </a:r>
            <a:r>
              <a:rPr lang="en-US" dirty="0">
                <a:ea typeface="Calibri"/>
                <a:cs typeface="Calibri"/>
              </a:rPr>
              <a:t> ich</a:t>
            </a:r>
            <a:endParaRPr lang="en-US" dirty="0"/>
          </a:p>
          <a:p>
            <a:r>
              <a:rPr lang="en-US" dirty="0">
                <a:ea typeface="Calibri"/>
                <a:cs typeface="Calibri"/>
              </a:rPr>
              <a:t>6 Struktur des ML </a:t>
            </a:r>
            <a:r>
              <a:rPr lang="en-US" dirty="0" err="1">
                <a:ea typeface="Calibri"/>
                <a:cs typeface="Calibri"/>
              </a:rPr>
              <a:t>Modells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dar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7 </a:t>
            </a:r>
            <a:r>
              <a:rPr lang="en-US" dirty="0" err="1">
                <a:ea typeface="Calibri"/>
                <a:cs typeface="Calibri"/>
              </a:rPr>
              <a:t>Trainingsparameter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8 </a:t>
            </a:r>
            <a:r>
              <a:rPr lang="en-US" dirty="0" err="1">
                <a:ea typeface="Calibri"/>
                <a:cs typeface="Calibri"/>
              </a:rPr>
              <a:t>Methoden</a:t>
            </a:r>
            <a:r>
              <a:rPr lang="en-US" dirty="0">
                <a:ea typeface="Calibri"/>
                <a:cs typeface="Calibri"/>
              </a:rPr>
              <a:t> der VERIFIZIERUNG der </a:t>
            </a:r>
            <a:r>
              <a:rPr lang="en-US" dirty="0" err="1">
                <a:ea typeface="Calibri"/>
                <a:cs typeface="Calibri"/>
              </a:rPr>
              <a:t>Klassifizierung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am Ende</a:t>
            </a:r>
          </a:p>
          <a:p>
            <a:r>
              <a:rPr lang="en-US" dirty="0">
                <a:ea typeface="Calibri"/>
                <a:cs typeface="Calibri"/>
              </a:rPr>
              <a:t>9 </a:t>
            </a:r>
            <a:r>
              <a:rPr lang="en-US" dirty="0" err="1">
                <a:ea typeface="Calibri"/>
                <a:cs typeface="Calibri"/>
              </a:rPr>
              <a:t>potentielle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Verbesserungsideen</a:t>
            </a:r>
            <a:r>
              <a:rPr lang="en-US" dirty="0">
                <a:ea typeface="Calibri"/>
                <a:cs typeface="Calibri"/>
              </a:rPr>
              <a:t> REFLEKTIEREN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0404B-0F08-44F4-A63D-58DD0F077D72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08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einerseits</a:t>
            </a:r>
            <a:r>
              <a:rPr lang="en-US" dirty="0">
                <a:ea typeface="Calibri"/>
                <a:cs typeface="Calibri"/>
              </a:rPr>
              <a:t> das </a:t>
            </a:r>
            <a:r>
              <a:rPr lang="en-US" dirty="0" err="1">
                <a:ea typeface="Calibri"/>
                <a:cs typeface="Calibri"/>
              </a:rPr>
              <a:t>gewählte</a:t>
            </a:r>
            <a:r>
              <a:rPr lang="en-US" dirty="0">
                <a:ea typeface="Calibri"/>
                <a:cs typeface="Calibri"/>
              </a:rPr>
              <a:t> Thema</a:t>
            </a:r>
          </a:p>
          <a:p>
            <a:r>
              <a:rPr lang="en-US" dirty="0" err="1">
                <a:ea typeface="Calibri"/>
                <a:cs typeface="Calibri"/>
              </a:rPr>
              <a:t>andererseits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ein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abgelegtes</a:t>
            </a:r>
            <a:r>
              <a:rPr lang="en-US" dirty="0">
                <a:ea typeface="Calibri"/>
                <a:cs typeface="Calibri"/>
              </a:rPr>
              <a:t> Projekt </a:t>
            </a:r>
            <a:r>
              <a:rPr lang="en-US" dirty="0" err="1">
                <a:ea typeface="Calibri"/>
                <a:cs typeface="Calibri"/>
              </a:rPr>
              <a:t>Lehrstuhl</a:t>
            </a:r>
            <a:r>
              <a:rPr lang="en-US" dirty="0">
                <a:ea typeface="Calibri"/>
                <a:cs typeface="Calibri"/>
              </a:rPr>
              <a:t> Mensch </a:t>
            </a:r>
            <a:r>
              <a:rPr lang="en-US" dirty="0" err="1">
                <a:ea typeface="Calibri"/>
                <a:cs typeface="Calibri"/>
              </a:rPr>
              <a:t>Maschine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Interaktion</a:t>
            </a:r>
            <a:r>
              <a:rPr lang="en-US" dirty="0">
                <a:ea typeface="Calibri"/>
                <a:cs typeface="Calibri"/>
              </a:rPr>
              <a:t> + </a:t>
            </a:r>
            <a:r>
              <a:rPr lang="en-US" dirty="0" err="1">
                <a:ea typeface="Calibri"/>
                <a:cs typeface="Calibri"/>
              </a:rPr>
              <a:t>Sportzentrum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uniA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KI </a:t>
            </a:r>
            <a:r>
              <a:rPr lang="en-US" err="1">
                <a:ea typeface="Calibri"/>
                <a:cs typeface="Calibri"/>
              </a:rPr>
              <a:t>gebaut</a:t>
            </a:r>
            <a:r>
              <a:rPr lang="en-US">
                <a:ea typeface="Calibri"/>
                <a:cs typeface="Calibri"/>
              </a:rPr>
              <a:t> die </a:t>
            </a:r>
            <a:r>
              <a:rPr lang="en-US" err="1">
                <a:ea typeface="Calibri"/>
                <a:cs typeface="Calibri"/>
              </a:rPr>
              <a:t>anhand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/>
              <a:t>Skelettbewegung</a:t>
            </a:r>
            <a:r>
              <a:rPr lang="en-US" dirty="0"/>
              <a:t> </a:t>
            </a:r>
            <a:r>
              <a:rPr lang="en-US" dirty="0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Wurfdistanz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schätzt</a:t>
            </a:r>
            <a:endParaRPr lang="en-US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+ </a:t>
            </a:r>
            <a:r>
              <a:rPr lang="en-US" dirty="0" err="1">
                <a:ea typeface="Calibri"/>
                <a:cs typeface="Calibri"/>
              </a:rPr>
              <a:t>mittels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genAi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Bewegungen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erzeugt</a:t>
            </a:r>
            <a:r>
              <a:rPr lang="en-US" dirty="0">
                <a:ea typeface="Calibri"/>
                <a:cs typeface="Calibri"/>
              </a:rPr>
              <a:t> die </a:t>
            </a:r>
            <a:r>
              <a:rPr lang="en-US" dirty="0" err="1">
                <a:ea typeface="Calibri"/>
                <a:cs typeface="Calibri"/>
              </a:rPr>
              <a:t>zu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höherer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Distanz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führen</a:t>
            </a:r>
            <a:r>
              <a:rPr lang="en-US" dirty="0">
                <a:ea typeface="Calibri"/>
                <a:cs typeface="Calibri"/>
              </a:rPr>
              <a:t>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 err="1">
                <a:ea typeface="Calibri"/>
                <a:cs typeface="Calibri"/>
              </a:rPr>
              <a:t>wäre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leicht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gewesen</a:t>
            </a:r>
            <a:r>
              <a:rPr lang="en-US" dirty="0">
                <a:ea typeface="Calibri"/>
                <a:cs typeface="Calibri"/>
              </a:rPr>
              <a:t>,</a:t>
            </a:r>
          </a:p>
          <a:p>
            <a:r>
              <a:rPr lang="en-US" dirty="0">
                <a:ea typeface="Calibri"/>
                <a:cs typeface="Calibri"/>
              </a:rPr>
              <a:t>gr RESPEKT/Angst </a:t>
            </a:r>
            <a:r>
              <a:rPr lang="en-US" dirty="0" err="1">
                <a:ea typeface="Calibri"/>
                <a:cs typeface="Calibri"/>
              </a:rPr>
              <a:t>komplett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unbekanntes</a:t>
            </a:r>
            <a:r>
              <a:rPr lang="en-US" dirty="0">
                <a:ea typeface="Calibri"/>
                <a:cs typeface="Calibri"/>
              </a:rPr>
              <a:t> Thema CAD</a:t>
            </a:r>
          </a:p>
          <a:p>
            <a:r>
              <a:rPr lang="en-US" dirty="0" err="1">
                <a:ea typeface="Calibri"/>
                <a:cs typeface="Calibri"/>
              </a:rPr>
              <a:t>Herausforderung</a:t>
            </a:r>
            <a:r>
              <a:rPr lang="en-US" dirty="0">
                <a:ea typeface="Calibri"/>
                <a:cs typeface="Calibri"/>
              </a:rPr>
              <a:t> war der Reiz</a:t>
            </a:r>
          </a:p>
          <a:p>
            <a:r>
              <a:rPr lang="en-US" dirty="0" err="1">
                <a:ea typeface="Calibri"/>
                <a:cs typeface="Calibri"/>
              </a:rPr>
              <a:t>Findet</a:t>
            </a:r>
            <a:r>
              <a:rPr lang="en-US" dirty="0">
                <a:ea typeface="Calibri"/>
                <a:cs typeface="Calibri"/>
              </a:rPr>
              <a:t> Anwendung in Industrie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0404B-0F08-44F4-A63D-58DD0F077D72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58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Zum verstehen </a:t>
            </a:r>
            <a:r>
              <a:rPr lang="en-US" dirty="0" err="1">
                <a:ea typeface="Calibri"/>
                <a:cs typeface="Calibri"/>
              </a:rPr>
              <a:t>manuell</a:t>
            </a:r>
            <a:r>
              <a:rPr lang="en-US" dirty="0">
                <a:ea typeface="Calibri"/>
                <a:cs typeface="Calibri"/>
              </a:rPr>
              <a:t> gut</a:t>
            </a:r>
          </a:p>
          <a:p>
            <a:r>
              <a:rPr lang="en-US" dirty="0">
                <a:ea typeface="Calibri"/>
                <a:cs typeface="Calibri"/>
              </a:rPr>
              <a:t>Für </a:t>
            </a:r>
            <a:r>
              <a:rPr lang="en-US" dirty="0" err="1">
                <a:ea typeface="Calibri"/>
                <a:cs typeface="Calibri"/>
              </a:rPr>
              <a:t>komplexere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gruppen</a:t>
            </a:r>
            <a:r>
              <a:rPr lang="en-US" dirty="0">
                <a:ea typeface="Calibri"/>
                <a:cs typeface="Calibri"/>
              </a:rPr>
              <a:t>: </a:t>
            </a:r>
            <a:r>
              <a:rPr lang="en-US" dirty="0" err="1">
                <a:ea typeface="Calibri"/>
                <a:cs typeface="Calibri"/>
              </a:rPr>
              <a:t>toolgestützt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0404B-0F08-44F4-A63D-58DD0F077D72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55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Erfolgreiche Anwendungen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0404B-0F08-44F4-A63D-58DD0F077D7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228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Zum verstehen </a:t>
            </a:r>
            <a:r>
              <a:rPr lang="en-US" dirty="0" err="1">
                <a:ea typeface="Calibri"/>
                <a:cs typeface="Calibri"/>
              </a:rPr>
              <a:t>manuell</a:t>
            </a:r>
            <a:r>
              <a:rPr lang="en-US" dirty="0">
                <a:ea typeface="Calibri"/>
                <a:cs typeface="Calibri"/>
              </a:rPr>
              <a:t> gut</a:t>
            </a:r>
          </a:p>
          <a:p>
            <a:r>
              <a:rPr lang="en-US" dirty="0">
                <a:ea typeface="Calibri"/>
                <a:cs typeface="Calibri"/>
              </a:rPr>
              <a:t>Für </a:t>
            </a:r>
            <a:r>
              <a:rPr lang="en-US" dirty="0" err="1">
                <a:ea typeface="Calibri"/>
                <a:cs typeface="Calibri"/>
              </a:rPr>
              <a:t>komplexere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gruppen</a:t>
            </a:r>
            <a:r>
              <a:rPr lang="en-US" dirty="0">
                <a:ea typeface="Calibri"/>
                <a:cs typeface="Calibri"/>
              </a:rPr>
              <a:t>: </a:t>
            </a:r>
            <a:r>
              <a:rPr lang="en-US" dirty="0" err="1">
                <a:ea typeface="Calibri"/>
                <a:cs typeface="Calibri"/>
              </a:rPr>
              <a:t>toolgestützt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0404B-0F08-44F4-A63D-58DD0F077D72}" type="slidenum"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13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Erfolgreiche Anwendungen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0404B-0F08-44F4-A63D-58DD0F077D7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292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35398C8-AC80-16C3-D1A2-5EC98060D2A0}"/>
              </a:ext>
            </a:extLst>
          </p:cNvPr>
          <p:cNvSpPr/>
          <p:nvPr userDrawn="1"/>
        </p:nvSpPr>
        <p:spPr>
          <a:xfrm>
            <a:off x="9058584" y="5791201"/>
            <a:ext cx="3343997" cy="717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" descr="http://static.designmadeingermany.de/uploads/bilder/5059/Uni_Aug_Logo_Basis_pos_B_klein.jpg">
            <a:extLst>
              <a:ext uri="{FF2B5EF4-FFF2-40B4-BE49-F238E27FC236}">
                <a16:creationId xmlns:a16="http://schemas.microsoft.com/office/drawing/2014/main" id="{AEB38B6E-93BC-C38D-4066-94A15DC1A9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79" y="5818323"/>
            <a:ext cx="183673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EA2BE1F-1D7F-E969-5FA9-129799340182}"/>
              </a:ext>
            </a:extLst>
          </p:cNvPr>
          <p:cNvSpPr/>
          <p:nvPr userDrawn="1"/>
        </p:nvSpPr>
        <p:spPr>
          <a:xfrm>
            <a:off x="9058584" y="5791201"/>
            <a:ext cx="3343997" cy="717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1" descr="http://static.designmadeingermany.de/uploads/bilder/5059/Uni_Aug_Logo_Basis_pos_B_klein.jpg">
            <a:extLst>
              <a:ext uri="{FF2B5EF4-FFF2-40B4-BE49-F238E27FC236}">
                <a16:creationId xmlns:a16="http://schemas.microsoft.com/office/drawing/2014/main" id="{1D73B1F0-5532-5B6D-2E12-BE769D15DD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79" y="5818323"/>
            <a:ext cx="183673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776FC6B-3FEF-8480-F60C-4E8A615FC164}"/>
              </a:ext>
            </a:extLst>
          </p:cNvPr>
          <p:cNvSpPr/>
          <p:nvPr userDrawn="1"/>
        </p:nvSpPr>
        <p:spPr>
          <a:xfrm>
            <a:off x="9058584" y="5791201"/>
            <a:ext cx="3343997" cy="717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1" descr="http://static.designmadeingermany.de/uploads/bilder/5059/Uni_Aug_Logo_Basis_pos_B_klein.jpg">
            <a:extLst>
              <a:ext uri="{FF2B5EF4-FFF2-40B4-BE49-F238E27FC236}">
                <a16:creationId xmlns:a16="http://schemas.microsoft.com/office/drawing/2014/main" id="{065C4C5E-047C-608C-F287-2C44A2999A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79" y="5818323"/>
            <a:ext cx="183673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2F4C7F8-CFE0-945B-6E11-289697FDE79F}"/>
              </a:ext>
            </a:extLst>
          </p:cNvPr>
          <p:cNvSpPr/>
          <p:nvPr userDrawn="1"/>
        </p:nvSpPr>
        <p:spPr>
          <a:xfrm>
            <a:off x="9058584" y="5791201"/>
            <a:ext cx="3343997" cy="717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1" descr="http://static.designmadeingermany.de/uploads/bilder/5059/Uni_Aug_Logo_Basis_pos_B_klein.jpg">
            <a:extLst>
              <a:ext uri="{FF2B5EF4-FFF2-40B4-BE49-F238E27FC236}">
                <a16:creationId xmlns:a16="http://schemas.microsoft.com/office/drawing/2014/main" id="{B8390537-F48C-F317-7C8E-FE7EB2B896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79" y="5818323"/>
            <a:ext cx="183673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83C3AE6-8C83-B53C-B0E8-8FACABDFC8BB}"/>
              </a:ext>
            </a:extLst>
          </p:cNvPr>
          <p:cNvSpPr/>
          <p:nvPr userDrawn="1"/>
        </p:nvSpPr>
        <p:spPr>
          <a:xfrm>
            <a:off x="9058584" y="5791201"/>
            <a:ext cx="3343997" cy="717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1" descr="http://static.designmadeingermany.de/uploads/bilder/5059/Uni_Aug_Logo_Basis_pos_B_klein.jpg">
            <a:extLst>
              <a:ext uri="{FF2B5EF4-FFF2-40B4-BE49-F238E27FC236}">
                <a16:creationId xmlns:a16="http://schemas.microsoft.com/office/drawing/2014/main" id="{3FB59713-8C9A-D1AE-4B2C-BC42E95896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79" y="5818323"/>
            <a:ext cx="183673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A33A685-8AE7-4D13-C145-AAF16EEE8890}"/>
              </a:ext>
            </a:extLst>
          </p:cNvPr>
          <p:cNvSpPr/>
          <p:nvPr userDrawn="1"/>
        </p:nvSpPr>
        <p:spPr>
          <a:xfrm>
            <a:off x="9058584" y="5791201"/>
            <a:ext cx="3343997" cy="717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1" descr="http://static.designmadeingermany.de/uploads/bilder/5059/Uni_Aug_Logo_Basis_pos_B_klein.jpg">
            <a:extLst>
              <a:ext uri="{FF2B5EF4-FFF2-40B4-BE49-F238E27FC236}">
                <a16:creationId xmlns:a16="http://schemas.microsoft.com/office/drawing/2014/main" id="{93AC02CF-6D33-614C-F1EA-42D9ADA5FE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79" y="5818323"/>
            <a:ext cx="183673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D11078C-57CC-512E-9957-E117627647F7}"/>
              </a:ext>
            </a:extLst>
          </p:cNvPr>
          <p:cNvSpPr/>
          <p:nvPr userDrawn="1"/>
        </p:nvSpPr>
        <p:spPr>
          <a:xfrm>
            <a:off x="9058584" y="5791201"/>
            <a:ext cx="3343997" cy="717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1" descr="http://static.designmadeingermany.de/uploads/bilder/5059/Uni_Aug_Logo_Basis_pos_B_klein.jpg">
            <a:extLst>
              <a:ext uri="{FF2B5EF4-FFF2-40B4-BE49-F238E27FC236}">
                <a16:creationId xmlns:a16="http://schemas.microsoft.com/office/drawing/2014/main" id="{0676459C-433A-A643-3209-56A906D98E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79" y="5818323"/>
            <a:ext cx="183673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45A8218-FFF9-1098-DAB7-BBC726D8C347}"/>
              </a:ext>
            </a:extLst>
          </p:cNvPr>
          <p:cNvSpPr/>
          <p:nvPr userDrawn="1"/>
        </p:nvSpPr>
        <p:spPr>
          <a:xfrm>
            <a:off x="9058584" y="5791201"/>
            <a:ext cx="3343997" cy="717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1" descr="http://static.designmadeingermany.de/uploads/bilder/5059/Uni_Aug_Logo_Basis_pos_B_klein.jpg">
            <a:extLst>
              <a:ext uri="{FF2B5EF4-FFF2-40B4-BE49-F238E27FC236}">
                <a16:creationId xmlns:a16="http://schemas.microsoft.com/office/drawing/2014/main" id="{751CB636-0D49-FA76-3F46-5961819962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79" y="5818323"/>
            <a:ext cx="183673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8093691-7B44-530D-0887-50E869730EEE}"/>
              </a:ext>
            </a:extLst>
          </p:cNvPr>
          <p:cNvSpPr/>
          <p:nvPr userDrawn="1"/>
        </p:nvSpPr>
        <p:spPr>
          <a:xfrm>
            <a:off x="9058584" y="5791201"/>
            <a:ext cx="3343997" cy="717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1" descr="http://static.designmadeingermany.de/uploads/bilder/5059/Uni_Aug_Logo_Basis_pos_B_klein.jpg">
            <a:extLst>
              <a:ext uri="{FF2B5EF4-FFF2-40B4-BE49-F238E27FC236}">
                <a16:creationId xmlns:a16="http://schemas.microsoft.com/office/drawing/2014/main" id="{F2EE28B9-BCFB-CA52-E952-A1D8416015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79" y="5818323"/>
            <a:ext cx="183673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690C645-CF61-5470-485A-78FF3B0C5543}"/>
              </a:ext>
            </a:extLst>
          </p:cNvPr>
          <p:cNvSpPr/>
          <p:nvPr userDrawn="1"/>
        </p:nvSpPr>
        <p:spPr>
          <a:xfrm>
            <a:off x="9058584" y="5791201"/>
            <a:ext cx="3343997" cy="717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1" descr="http://static.designmadeingermany.de/uploads/bilder/5059/Uni_Aug_Logo_Basis_pos_B_klein.jpg">
            <a:extLst>
              <a:ext uri="{FF2B5EF4-FFF2-40B4-BE49-F238E27FC236}">
                <a16:creationId xmlns:a16="http://schemas.microsoft.com/office/drawing/2014/main" id="{D501D305-48B4-204E-8179-BC9D93796F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79" y="5818323"/>
            <a:ext cx="183673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B33242EC-F4E3-2E39-2F22-FEB77501AC20}"/>
              </a:ext>
            </a:extLst>
          </p:cNvPr>
          <p:cNvSpPr/>
          <p:nvPr userDrawn="1"/>
        </p:nvSpPr>
        <p:spPr>
          <a:xfrm>
            <a:off x="9058584" y="5791201"/>
            <a:ext cx="3343997" cy="717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98016" y="6659697"/>
            <a:ext cx="16002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74416" y="6659697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2CC2978-14A0-A18F-D13A-BC1E78B7F2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37612" y="457200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2049" name="Grafik 1" descr="http://static.designmadeingermany.de/uploads/bilder/5059/Uni_Aug_Logo_Basis_pos_B_klein.jpg">
            <a:extLst>
              <a:ext uri="{FF2B5EF4-FFF2-40B4-BE49-F238E27FC236}">
                <a16:creationId xmlns:a16="http://schemas.microsoft.com/office/drawing/2014/main" id="{11B3EDE3-2541-C281-B722-09FE7A4762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79" y="5818323"/>
            <a:ext cx="183673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CF0263E-3894-00B8-7165-257AA8C1C609}"/>
              </a:ext>
            </a:extLst>
          </p:cNvPr>
          <p:cNvSpPr txBox="1"/>
          <p:nvPr userDrawn="1"/>
        </p:nvSpPr>
        <p:spPr>
          <a:xfrm>
            <a:off x="250176" y="5560807"/>
            <a:ext cx="89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Faculty of Applied Computer Science</a:t>
            </a:r>
            <a:endParaRPr lang="de-DE" altLang="de-DE" sz="1400" kern="12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CB7C614-4133-8271-EEF2-532BC0CF3DA1}"/>
              </a:ext>
            </a:extLst>
          </p:cNvPr>
          <p:cNvSpPr txBox="1"/>
          <p:nvPr userDrawn="1"/>
        </p:nvSpPr>
        <p:spPr>
          <a:xfrm>
            <a:off x="250177" y="6162947"/>
            <a:ext cx="10564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Prof. Dr.-Ing. Johannes Schilp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EA8A31-838E-B4D0-1FC9-EABC9B6B0DC5}"/>
              </a:ext>
            </a:extLst>
          </p:cNvPr>
          <p:cNvSpPr txBox="1"/>
          <p:nvPr userDrawn="1"/>
        </p:nvSpPr>
        <p:spPr>
          <a:xfrm>
            <a:off x="250177" y="5881171"/>
            <a:ext cx="1051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Chair of Production Informatics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32AC2C0-644B-37C4-830A-4B646D790D61}"/>
              </a:ext>
            </a:extLst>
          </p:cNvPr>
          <p:cNvSpPr txBox="1"/>
          <p:nvPr userDrawn="1"/>
        </p:nvSpPr>
        <p:spPr>
          <a:xfrm>
            <a:off x="3621797" y="4038072"/>
            <a:ext cx="49484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Bachelor Thesis </a:t>
            </a:r>
            <a:r>
              <a:rPr lang="de-DE" sz="2000" kern="1200" cap="sm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by</a:t>
            </a:r>
            <a:r>
              <a:rPr lang="de-DE" sz="2000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 __, </a:t>
            </a:r>
          </a:p>
          <a:p>
            <a:pPr algn="ctr"/>
            <a:r>
              <a:rPr lang="de-DE" sz="2000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Supervisor: __</a:t>
            </a:r>
            <a:r>
              <a:rPr lang="en-US" sz="2000" kern="1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, _. ___.</a:t>
            </a:r>
            <a:endParaRPr lang="de-DE" sz="2000" kern="12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5976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1D13DCA-C0C4-FD1B-7CB1-FE76091C1D07}"/>
              </a:ext>
            </a:extLst>
          </p:cNvPr>
          <p:cNvSpPr/>
          <p:nvPr userDrawn="1"/>
        </p:nvSpPr>
        <p:spPr>
          <a:xfrm>
            <a:off x="9058584" y="5791201"/>
            <a:ext cx="3343997" cy="717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1" descr="http://static.designmadeingermany.de/uploads/bilder/5059/Uni_Aug_Logo_Basis_pos_B_klein.jpg">
            <a:extLst>
              <a:ext uri="{FF2B5EF4-FFF2-40B4-BE49-F238E27FC236}">
                <a16:creationId xmlns:a16="http://schemas.microsoft.com/office/drawing/2014/main" id="{56FCA336-7F39-B7E0-0FAA-675773FCE4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79" y="5818323"/>
            <a:ext cx="183673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046FE57-B063-903F-52ED-FB0ED396D3FC}"/>
              </a:ext>
            </a:extLst>
          </p:cNvPr>
          <p:cNvSpPr/>
          <p:nvPr userDrawn="1"/>
        </p:nvSpPr>
        <p:spPr>
          <a:xfrm>
            <a:off x="9058584" y="5791201"/>
            <a:ext cx="3343997" cy="717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1" descr="http://static.designmadeingermany.de/uploads/bilder/5059/Uni_Aug_Logo_Basis_pos_B_klein.jpg">
            <a:extLst>
              <a:ext uri="{FF2B5EF4-FFF2-40B4-BE49-F238E27FC236}">
                <a16:creationId xmlns:a16="http://schemas.microsoft.com/office/drawing/2014/main" id="{56B3CB65-B51D-5193-88BE-6462BD73E1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79" y="5818323"/>
            <a:ext cx="183673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17D4286-8064-EA29-9120-0811A19C4833}"/>
              </a:ext>
            </a:extLst>
          </p:cNvPr>
          <p:cNvSpPr/>
          <p:nvPr userDrawn="1"/>
        </p:nvSpPr>
        <p:spPr>
          <a:xfrm>
            <a:off x="9058584" y="5791201"/>
            <a:ext cx="3343997" cy="717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1" descr="http://static.designmadeingermany.de/uploads/bilder/5059/Uni_Aug_Logo_Basis_pos_B_klein.jpg">
            <a:extLst>
              <a:ext uri="{FF2B5EF4-FFF2-40B4-BE49-F238E27FC236}">
                <a16:creationId xmlns:a16="http://schemas.microsoft.com/office/drawing/2014/main" id="{D607914E-4A49-7256-D0CB-A0135F3FF2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79" y="5818323"/>
            <a:ext cx="183673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B33242EC-F4E3-2E39-2F22-FEB77501AC20}"/>
              </a:ext>
            </a:extLst>
          </p:cNvPr>
          <p:cNvSpPr/>
          <p:nvPr userDrawn="1"/>
        </p:nvSpPr>
        <p:spPr>
          <a:xfrm>
            <a:off x="9058584" y="5791201"/>
            <a:ext cx="3343997" cy="717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98016" y="6659697"/>
            <a:ext cx="16002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74416" y="6659697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2CC2978-14A0-A18F-D13A-BC1E78B7F2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37612" y="457200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2049" name="Grafik 1" descr="http://static.designmadeingermany.de/uploads/bilder/5059/Uni_Aug_Logo_Basis_pos_B_klein.jpg">
            <a:extLst>
              <a:ext uri="{FF2B5EF4-FFF2-40B4-BE49-F238E27FC236}">
                <a16:creationId xmlns:a16="http://schemas.microsoft.com/office/drawing/2014/main" id="{11B3EDE3-2541-C281-B722-09FE7A4762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79" y="5818323"/>
            <a:ext cx="183673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CF0263E-3894-00B8-7165-257AA8C1C609}"/>
              </a:ext>
            </a:extLst>
          </p:cNvPr>
          <p:cNvSpPr txBox="1"/>
          <p:nvPr userDrawn="1"/>
        </p:nvSpPr>
        <p:spPr>
          <a:xfrm>
            <a:off x="250176" y="5560807"/>
            <a:ext cx="89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Faculty of Applied Computer Science</a:t>
            </a:r>
            <a:endParaRPr lang="de-DE" altLang="de-DE" sz="1400" kern="1200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CB7C614-4133-8271-EEF2-532BC0CF3DA1}"/>
              </a:ext>
            </a:extLst>
          </p:cNvPr>
          <p:cNvSpPr txBox="1"/>
          <p:nvPr userDrawn="1"/>
        </p:nvSpPr>
        <p:spPr>
          <a:xfrm>
            <a:off x="250177" y="6162947"/>
            <a:ext cx="10564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Prof. Dr.-Ing. Johannes Schilp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EA8A31-838E-B4D0-1FC9-EABC9B6B0DC5}"/>
              </a:ext>
            </a:extLst>
          </p:cNvPr>
          <p:cNvSpPr txBox="1"/>
          <p:nvPr userDrawn="1"/>
        </p:nvSpPr>
        <p:spPr>
          <a:xfrm>
            <a:off x="250177" y="5881171"/>
            <a:ext cx="1051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Chair of Production Informatics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32AC2C0-644B-37C4-830A-4B646D790D61}"/>
              </a:ext>
            </a:extLst>
          </p:cNvPr>
          <p:cNvSpPr txBox="1"/>
          <p:nvPr userDrawn="1"/>
        </p:nvSpPr>
        <p:spPr>
          <a:xfrm>
            <a:off x="2924314" y="4089673"/>
            <a:ext cx="52158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kern="1200" cap="none" baseline="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Bachelor Thesis </a:t>
            </a:r>
            <a:r>
              <a:rPr lang="de-DE" sz="2000" kern="1200" cap="none" baseline="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by</a:t>
            </a:r>
            <a:r>
              <a:rPr lang="de-DE" sz="2000" kern="1200" cap="none" baseline="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 __, </a:t>
            </a:r>
          </a:p>
          <a:p>
            <a:pPr algn="ctr"/>
            <a:r>
              <a:rPr lang="de-DE" sz="2000" kern="1200" cap="none" baseline="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Supervisor: __</a:t>
            </a:r>
            <a:r>
              <a:rPr lang="en-US" sz="2000" kern="1200" cap="none" baseline="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rPr>
              <a:t>, _. __.</a:t>
            </a:r>
            <a:endParaRPr lang="de-DE" sz="2000" kern="1200" cap="none" baseline="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2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B33242EC-F4E3-2E39-2F22-FEB77501AC20}"/>
              </a:ext>
            </a:extLst>
          </p:cNvPr>
          <p:cNvSpPr/>
          <p:nvPr userDrawn="1"/>
        </p:nvSpPr>
        <p:spPr>
          <a:xfrm>
            <a:off x="9058584" y="5791201"/>
            <a:ext cx="3343997" cy="717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98016" y="6659697"/>
            <a:ext cx="16002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74416" y="6659697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2CC2978-14A0-A18F-D13A-BC1E78B7F2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37612" y="457200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2049" name="Grafik 1" descr="http://static.designmadeingermany.de/uploads/bilder/5059/Uni_Aug_Logo_Basis_pos_B_klein.jpg">
            <a:extLst>
              <a:ext uri="{FF2B5EF4-FFF2-40B4-BE49-F238E27FC236}">
                <a16:creationId xmlns:a16="http://schemas.microsoft.com/office/drawing/2014/main" id="{11B3EDE3-2541-C281-B722-09FE7A4762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79" y="5818323"/>
            <a:ext cx="183673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CF0263E-3894-00B8-7165-257AA8C1C609}"/>
              </a:ext>
            </a:extLst>
          </p:cNvPr>
          <p:cNvSpPr txBox="1"/>
          <p:nvPr userDrawn="1"/>
        </p:nvSpPr>
        <p:spPr>
          <a:xfrm>
            <a:off x="250175" y="5756599"/>
            <a:ext cx="89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4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Faculty of Applied Computer Science</a:t>
            </a:r>
            <a:endParaRPr lang="de-DE" altLang="de-DE" sz="1400" kern="120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CB7C614-4133-8271-EEF2-532BC0CF3DA1}"/>
              </a:ext>
            </a:extLst>
          </p:cNvPr>
          <p:cNvSpPr txBox="1"/>
          <p:nvPr userDrawn="1"/>
        </p:nvSpPr>
        <p:spPr>
          <a:xfrm>
            <a:off x="250177" y="6221670"/>
            <a:ext cx="10564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4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Prof. Dr.-Ing. Johannes Schilp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EA8A31-838E-B4D0-1FC9-EABC9B6B0DC5}"/>
              </a:ext>
            </a:extLst>
          </p:cNvPr>
          <p:cNvSpPr txBox="1"/>
          <p:nvPr userDrawn="1"/>
        </p:nvSpPr>
        <p:spPr>
          <a:xfrm>
            <a:off x="250176" y="5985903"/>
            <a:ext cx="1051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4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Chair of Production Informatics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F31AB6-BB4A-F594-DD5D-6436E3F1EDA3}"/>
              </a:ext>
            </a:extLst>
          </p:cNvPr>
          <p:cNvSpPr txBox="1"/>
          <p:nvPr userDrawn="1"/>
        </p:nvSpPr>
        <p:spPr>
          <a:xfrm>
            <a:off x="3737379" y="4136859"/>
            <a:ext cx="4717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Bachelor Thesis by __, </a:t>
            </a:r>
          </a:p>
          <a:p>
            <a:pPr algn="ctr"/>
            <a:r>
              <a:rPr lang="en-US" dirty="0">
                <a:latin typeface="+mj-lt"/>
              </a:rPr>
              <a:t>Supervisor: __, _. ___.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4713417-4704-876A-39C3-029E33EC1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17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B33242EC-F4E3-2E39-2F22-FEB77501AC20}"/>
              </a:ext>
            </a:extLst>
          </p:cNvPr>
          <p:cNvSpPr/>
          <p:nvPr userDrawn="1"/>
        </p:nvSpPr>
        <p:spPr>
          <a:xfrm>
            <a:off x="9058584" y="5791201"/>
            <a:ext cx="3343997" cy="717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98016" y="6659697"/>
            <a:ext cx="16002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74416" y="6659697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2CC2978-14A0-A18F-D13A-BC1E78B7F2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37612" y="457200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2049" name="Grafik 1" descr="http://static.designmadeingermany.de/uploads/bilder/5059/Uni_Aug_Logo_Basis_pos_B_klein.jpg">
            <a:extLst>
              <a:ext uri="{FF2B5EF4-FFF2-40B4-BE49-F238E27FC236}">
                <a16:creationId xmlns:a16="http://schemas.microsoft.com/office/drawing/2014/main" id="{11B3EDE3-2541-C281-B722-09FE7A4762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79" y="5818323"/>
            <a:ext cx="183673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CF0263E-3894-00B8-7165-257AA8C1C609}"/>
              </a:ext>
            </a:extLst>
          </p:cNvPr>
          <p:cNvSpPr txBox="1"/>
          <p:nvPr userDrawn="1"/>
        </p:nvSpPr>
        <p:spPr>
          <a:xfrm>
            <a:off x="250175" y="5756599"/>
            <a:ext cx="8912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400" kern="120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Fakultät</a:t>
            </a:r>
            <a:r>
              <a:rPr lang="en-US" altLang="de-DE" sz="14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für </a:t>
            </a:r>
            <a:r>
              <a:rPr lang="en-US" altLang="de-DE" sz="1400" kern="120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Angewandte</a:t>
            </a:r>
            <a:r>
              <a:rPr lang="en-US" altLang="de-DE" sz="14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altLang="de-DE" sz="1400" kern="120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Informatik</a:t>
            </a:r>
            <a:endParaRPr lang="de-DE" altLang="de-DE" sz="1400" kern="120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CB7C614-4133-8271-EEF2-532BC0CF3DA1}"/>
              </a:ext>
            </a:extLst>
          </p:cNvPr>
          <p:cNvSpPr txBox="1"/>
          <p:nvPr userDrawn="1"/>
        </p:nvSpPr>
        <p:spPr>
          <a:xfrm>
            <a:off x="250177" y="6221670"/>
            <a:ext cx="10564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4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Prof. Dr.-Ing. Johannes Schilp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EA8A31-838E-B4D0-1FC9-EABC9B6B0DC5}"/>
              </a:ext>
            </a:extLst>
          </p:cNvPr>
          <p:cNvSpPr txBox="1"/>
          <p:nvPr userDrawn="1"/>
        </p:nvSpPr>
        <p:spPr>
          <a:xfrm>
            <a:off x="250176" y="5985903"/>
            <a:ext cx="1051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400" kern="120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Lehrstuhl</a:t>
            </a:r>
            <a:r>
              <a:rPr lang="en-US" altLang="de-DE" sz="1400" kern="120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US" altLang="de-DE" sz="1400" kern="120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Produktionsinformatik</a:t>
            </a:r>
            <a:endParaRPr lang="en-US" altLang="de-DE" sz="1400" kern="120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F31AB6-BB4A-F594-DD5D-6436E3F1EDA3}"/>
              </a:ext>
            </a:extLst>
          </p:cNvPr>
          <p:cNvSpPr txBox="1"/>
          <p:nvPr userDrawn="1"/>
        </p:nvSpPr>
        <p:spPr>
          <a:xfrm>
            <a:off x="3737379" y="4136859"/>
            <a:ext cx="4717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+mj-lt"/>
              </a:rPr>
              <a:t>Bachelorarbeit</a:t>
            </a:r>
            <a:r>
              <a:rPr lang="en-US" dirty="0">
                <a:latin typeface="+mj-lt"/>
              </a:rPr>
              <a:t> von __,</a:t>
            </a:r>
          </a:p>
          <a:p>
            <a:pPr algn="ctr"/>
            <a:r>
              <a:rPr lang="en-US" dirty="0" err="1">
                <a:latin typeface="+mj-lt"/>
              </a:rPr>
              <a:t>Betreuer</a:t>
            </a:r>
            <a:r>
              <a:rPr lang="en-US" dirty="0">
                <a:latin typeface="+mj-lt"/>
              </a:rPr>
              <a:t>: __ _.__.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4713417-4704-876A-39C3-029E33EC1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33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B33242EC-F4E3-2E39-2F22-FEB77501AC20}"/>
              </a:ext>
            </a:extLst>
          </p:cNvPr>
          <p:cNvSpPr/>
          <p:nvPr userDrawn="1"/>
        </p:nvSpPr>
        <p:spPr>
          <a:xfrm>
            <a:off x="6096000" y="5791201"/>
            <a:ext cx="6306581" cy="717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98016" y="6659697"/>
            <a:ext cx="16002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74416" y="6659697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2CC2978-14A0-A18F-D13A-BC1E78B7F2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837612" y="457200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2049" name="Grafik 1" descr="http://static.designmadeingermany.de/uploads/bilder/5059/Uni_Aug_Logo_Basis_pos_B_klein.jpg">
            <a:extLst>
              <a:ext uri="{FF2B5EF4-FFF2-40B4-BE49-F238E27FC236}">
                <a16:creationId xmlns:a16="http://schemas.microsoft.com/office/drawing/2014/main" id="{11B3EDE3-2541-C281-B722-09FE7A4762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79" y="5818323"/>
            <a:ext cx="183673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FCF31AB6-BB4A-F594-DD5D-6436E3F1EDA3}"/>
              </a:ext>
            </a:extLst>
          </p:cNvPr>
          <p:cNvSpPr txBox="1"/>
          <p:nvPr userDrawn="1"/>
        </p:nvSpPr>
        <p:spPr>
          <a:xfrm>
            <a:off x="3737379" y="4136859"/>
            <a:ext cx="4717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+mj-lt"/>
              </a:rPr>
              <a:t>Bachelor Thesis by __, </a:t>
            </a:r>
          </a:p>
          <a:p>
            <a:pPr algn="ctr"/>
            <a:r>
              <a:rPr lang="en-US" dirty="0">
                <a:latin typeface="+mj-lt"/>
              </a:rPr>
              <a:t>Supervisor: __, M. Eng.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4713417-4704-876A-39C3-029E33EC1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2CC2E5C-4673-9E44-E622-56A9E61F705C}"/>
              </a:ext>
            </a:extLst>
          </p:cNvPr>
          <p:cNvSpPr txBox="1"/>
          <p:nvPr userDrawn="1"/>
        </p:nvSpPr>
        <p:spPr>
          <a:xfrm>
            <a:off x="6284332" y="5755437"/>
            <a:ext cx="3717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400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Faculty of Applied Computer Science</a:t>
            </a:r>
            <a:endParaRPr lang="de-DE" altLang="de-DE" sz="1400" kern="1200">
              <a:solidFill>
                <a:schemeClr val="bg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A530B46-D530-25C8-3A62-89A577033F3E}"/>
              </a:ext>
            </a:extLst>
          </p:cNvPr>
          <p:cNvSpPr txBox="1"/>
          <p:nvPr userDrawn="1"/>
        </p:nvSpPr>
        <p:spPr>
          <a:xfrm>
            <a:off x="6284333" y="6220508"/>
            <a:ext cx="32396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400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Prof. Dr.-Ing. Johannes Schilp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55538DD-50CB-E7A8-123D-39A1006BE295}"/>
              </a:ext>
            </a:extLst>
          </p:cNvPr>
          <p:cNvSpPr txBox="1"/>
          <p:nvPr userDrawn="1"/>
        </p:nvSpPr>
        <p:spPr>
          <a:xfrm>
            <a:off x="6284332" y="5984741"/>
            <a:ext cx="35668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de-DE" sz="1400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Chair of Production Informatics</a:t>
            </a:r>
          </a:p>
        </p:txBody>
      </p:sp>
    </p:spTree>
    <p:extLst>
      <p:ext uri="{BB962C8B-B14F-4D97-AF65-F5344CB8AC3E}">
        <p14:creationId xmlns:p14="http://schemas.microsoft.com/office/powerpoint/2010/main" val="2777902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 cap="none" baseline="0"/>
            </a:lvl1pPr>
            <a:lvl2pPr>
              <a:defRPr cap="none" baseline="0"/>
            </a:lvl2pPr>
            <a:lvl3pPr>
              <a:defRPr cap="none" baseline="0"/>
            </a:lvl3pPr>
            <a:lvl4pPr>
              <a:defRPr cap="none" baseline="0"/>
            </a:lvl4pPr>
            <a:lvl5pPr>
              <a:defRPr cap="none" baseline="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18CAEBB-A150-ED8A-C2DC-331718DC42EC}"/>
              </a:ext>
            </a:extLst>
          </p:cNvPr>
          <p:cNvSpPr/>
          <p:nvPr userDrawn="1"/>
        </p:nvSpPr>
        <p:spPr>
          <a:xfrm>
            <a:off x="9058584" y="5791201"/>
            <a:ext cx="3343997" cy="717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1" descr="http://static.designmadeingermany.de/uploads/bilder/5059/Uni_Aug_Logo_Basis_pos_B_klein.jpg">
            <a:extLst>
              <a:ext uri="{FF2B5EF4-FFF2-40B4-BE49-F238E27FC236}">
                <a16:creationId xmlns:a16="http://schemas.microsoft.com/office/drawing/2014/main" id="{5C04FBC3-0A86-F7E2-DD88-9B541245D1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79" y="5818323"/>
            <a:ext cx="183673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0C58AB2-8074-2FF8-0C57-D15E477071FD}"/>
              </a:ext>
            </a:extLst>
          </p:cNvPr>
          <p:cNvSpPr/>
          <p:nvPr userDrawn="1"/>
        </p:nvSpPr>
        <p:spPr>
          <a:xfrm>
            <a:off x="9058584" y="5791201"/>
            <a:ext cx="3343997" cy="717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1" descr="http://static.designmadeingermany.de/uploads/bilder/5059/Uni_Aug_Logo_Basis_pos_B_klein.jpg">
            <a:extLst>
              <a:ext uri="{FF2B5EF4-FFF2-40B4-BE49-F238E27FC236}">
                <a16:creationId xmlns:a16="http://schemas.microsoft.com/office/drawing/2014/main" id="{D0ABB9CD-DA33-F8FA-9AC8-4B4A04F8DF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79" y="5818323"/>
            <a:ext cx="183673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C51CF6E-E610-F701-CD58-7AE10D6DE292}"/>
              </a:ext>
            </a:extLst>
          </p:cNvPr>
          <p:cNvSpPr/>
          <p:nvPr userDrawn="1"/>
        </p:nvSpPr>
        <p:spPr>
          <a:xfrm>
            <a:off x="9058584" y="5791201"/>
            <a:ext cx="3343997" cy="717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1" descr="http://static.designmadeingermany.de/uploads/bilder/5059/Uni_Aug_Logo_Basis_pos_B_klein.jpg">
            <a:extLst>
              <a:ext uri="{FF2B5EF4-FFF2-40B4-BE49-F238E27FC236}">
                <a16:creationId xmlns:a16="http://schemas.microsoft.com/office/drawing/2014/main" id="{EC351FDF-7C75-0F2F-C7A1-50779FC88D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879" y="5818323"/>
            <a:ext cx="183673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71" r:id="rId3"/>
    <p:sldLayoutId id="2147483669" r:id="rId4"/>
    <p:sldLayoutId id="2147483672" r:id="rId5"/>
    <p:sldLayoutId id="2147483670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61" r:id="rId14"/>
    <p:sldLayoutId id="2147483657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58" r:id="rId21"/>
    <p:sldLayoutId id="2147483659" r:id="rId22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.freepik.com/freie-psd/ueberpruefen-sie-das-symbol-isoliert_44989288.htm#fromView=keyword&amp;page=1&amp;position=2&amp;uuid=f7ca9ab9-56a8-4b40-92ef-565072140e8c" TargetMode="External"/><Relationship Id="rId2" Type="http://schemas.openxmlformats.org/officeDocument/2006/relationships/hyperlink" Target="https://www.tonerdepot.ro/bunuri/34137/carti-cu-hartie-a6-herlitz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.freepik.com/freie-psd/kreuzzeichen-isoliert_187443403.htm#fromview=search&amp;page=1&amp;position=7&amp;uuid=604f1e41-4e32-4bb7-b5fa-bdd3aa6a230e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6.png"/><Relationship Id="rId10" Type="http://schemas.openxmlformats.org/officeDocument/2006/relationships/image" Target="../media/image21.png"/><Relationship Id="rId4" Type="http://schemas.openxmlformats.org/officeDocument/2006/relationships/image" Target="../media/image35.png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.freepik.com/freie-psd/ueberpruefen-sie-das-symbol-isoliert_44989288.htm#fromView=keyword&amp;page=1&amp;position=2&amp;uuid=f7ca9ab9-56a8-4b40-92ef-565072140e8c" TargetMode="External"/><Relationship Id="rId2" Type="http://schemas.openxmlformats.org/officeDocument/2006/relationships/hyperlink" Target="https://www.tonerdepot.ro/bunuri/34137/carti-cu-hartie-a6-herlitz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e.freepik.com/freie-psd/kreuzzeichen-isoliert_187443403.htm#fromview=search&amp;page=1&amp;position=7&amp;uuid=604f1e41-4e32-4bb7-b5fa-bdd3aa6a230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6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DEB2C5-BD11-3957-BC89-52AC5EBB3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632" y="773503"/>
            <a:ext cx="10205199" cy="3200400"/>
          </a:xfrm>
        </p:spPr>
        <p:txBody>
          <a:bodyPr/>
          <a:lstStyle/>
          <a:p>
            <a:r>
              <a:rPr lang="de-DE" dirty="0"/>
              <a:t>KI – </a:t>
            </a:r>
            <a:r>
              <a:rPr lang="de-DE" dirty="0" err="1"/>
              <a:t>gestütze</a:t>
            </a:r>
            <a:r>
              <a:rPr lang="de-DE" dirty="0"/>
              <a:t> </a:t>
            </a:r>
            <a:r>
              <a:rPr lang="de-DE" dirty="0" err="1"/>
              <a:t>BauteilErkennung</a:t>
            </a:r>
            <a:br>
              <a:rPr lang="de-DE" dirty="0"/>
            </a:br>
            <a:r>
              <a:rPr lang="de-DE" dirty="0"/>
              <a:t>IN CAD Baugruppen</a:t>
            </a:r>
          </a:p>
        </p:txBody>
      </p:sp>
    </p:spTree>
    <p:extLst>
      <p:ext uri="{BB962C8B-B14F-4D97-AF65-F5344CB8AC3E}">
        <p14:creationId xmlns:p14="http://schemas.microsoft.com/office/powerpoint/2010/main" val="2790472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B5B646-E393-799B-ED5E-7A668E406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5. Feature Extraktion: MVCNN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A03EB5-5D0B-F284-5369-40E7AF74E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Perspektive relevant</a:t>
            </a:r>
            <a:r>
              <a:rPr lang="de-DE" baseline="300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 (P)</a:t>
            </a:r>
          </a:p>
          <a:p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Tiefeninformation </a:t>
            </a:r>
            <a:r>
              <a:rPr lang="de-DE" baseline="300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(T)</a:t>
            </a:r>
            <a:endParaRPr lang="de-DE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</a:endParaRPr>
          </a:p>
          <a:p>
            <a:pPr lvl="1"/>
            <a:r>
              <a:rPr lang="de-DE" u="sng" dirty="0"/>
              <a:t>X-Ray</a:t>
            </a:r>
            <a:r>
              <a:rPr lang="de-DE" dirty="0"/>
              <a:t>		(Flugsicherheit)</a:t>
            </a:r>
            <a:endParaRPr lang="de-DE" u="sng" dirty="0"/>
          </a:p>
          <a:p>
            <a:pPr lvl="1"/>
            <a:r>
              <a:rPr lang="de-DE" u="sng" dirty="0"/>
              <a:t>Radar/ Lidar</a:t>
            </a:r>
            <a:r>
              <a:rPr lang="de-DE" dirty="0"/>
              <a:t>	(Selbstfahrende Autos)</a:t>
            </a:r>
            <a:endParaRPr lang="de-DE" u="sng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389F77D-27C8-D37A-02F1-8B23B307BD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240439"/>
              </p:ext>
            </p:extLst>
          </p:nvPr>
        </p:nvGraphicFramePr>
        <p:xfrm>
          <a:off x="8599714" y="2132693"/>
          <a:ext cx="3485669" cy="56438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485669">
                  <a:extLst>
                    <a:ext uri="{9D8B030D-6E8A-4147-A177-3AD203B41FA5}">
                      <a16:colId xmlns:a16="http://schemas.microsoft.com/office/drawing/2014/main" val="3857616620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de-DE" sz="1800" b="0" kern="1200" dirty="0">
                          <a:gradFill flip="none"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580000" scaled="0"/>
                            <a:tileRect/>
                          </a:gradFill>
                          <a:latin typeface="+mn-lt"/>
                          <a:ea typeface="+mn-ea"/>
                          <a:cs typeface="+mn-cs"/>
                        </a:rPr>
                        <a:t>T) Inbus aus Draufsicht unsichtbar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971462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80E01F68-E7F4-2BDF-39BD-5201FB3C4FFE}"/>
              </a:ext>
            </a:extLst>
          </p:cNvPr>
          <p:cNvSpPr txBox="1"/>
          <p:nvPr/>
        </p:nvSpPr>
        <p:spPr>
          <a:xfrm>
            <a:off x="5803163" y="4148228"/>
            <a:ext cx="210506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de-DE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P) Blick auf Spitze</a:t>
            </a:r>
          </a:p>
        </p:txBody>
      </p:sp>
      <p:pic>
        <p:nvPicPr>
          <p:cNvPr id="4" name="Picture 3" descr="A white circle with a black center&#10;&#10;Description automatically generated">
            <a:extLst>
              <a:ext uri="{FF2B5EF4-FFF2-40B4-BE49-F238E27FC236}">
                <a16:creationId xmlns:a16="http://schemas.microsoft.com/office/drawing/2014/main" id="{5CCD6FAA-B0D1-BAAF-DAF1-DF2D2BC88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424" y="1989497"/>
            <a:ext cx="2386543" cy="219521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24547D-25CF-C251-C53F-37867D349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4" t="12588" r="20707" b="11001"/>
          <a:stretch/>
        </p:blipFill>
        <p:spPr bwMode="auto">
          <a:xfrm>
            <a:off x="7651926" y="2931248"/>
            <a:ext cx="2105064" cy="21496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97670C-B545-1D19-0D48-3F943903A8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0" t="13331" r="21246" b="11682"/>
          <a:stretch/>
        </p:blipFill>
        <p:spPr bwMode="auto">
          <a:xfrm rot="5400000">
            <a:off x="7693135" y="627406"/>
            <a:ext cx="2040163" cy="2105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7CF8AE4-637D-B985-08F5-0414016114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2" t="12592" r="19820" b="11026"/>
          <a:stretch/>
        </p:blipFill>
        <p:spPr bwMode="auto">
          <a:xfrm rot="10800000" flipV="1">
            <a:off x="9957713" y="2931248"/>
            <a:ext cx="2127670" cy="21566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CAD3450-C847-655C-B884-E903A68F36C3}"/>
              </a:ext>
            </a:extLst>
          </p:cNvPr>
          <p:cNvSpPr txBox="1"/>
          <p:nvPr/>
        </p:nvSpPr>
        <p:spPr>
          <a:xfrm>
            <a:off x="8602972" y="6513427"/>
            <a:ext cx="314362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/>
              <a:t>P,T) Slot in X-Ray View</a:t>
            </a:r>
            <a:endParaRPr lang="en-US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E9CDA5D-E16B-D495-FE58-9C58675FCDA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36" t="2649" r="49876" b="26858"/>
          <a:stretch/>
        </p:blipFill>
        <p:spPr>
          <a:xfrm>
            <a:off x="8619333" y="3394077"/>
            <a:ext cx="3205668" cy="3122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FEFFFC-99BA-91B0-053D-C9AF0CF9D6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5367" y="3180494"/>
            <a:ext cx="4136572" cy="2095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E47DF9-ED2B-FF5E-1667-1D11BC64AB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6865" y="336082"/>
            <a:ext cx="3895835" cy="1796611"/>
          </a:xfrm>
          <a:prstGeom prst="rect">
            <a:avLst/>
          </a:prstGeom>
        </p:spPr>
      </p:pic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13D00B33-758B-3478-6399-4DC771B48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919546"/>
              </p:ext>
            </p:extLst>
          </p:nvPr>
        </p:nvGraphicFramePr>
        <p:xfrm>
          <a:off x="7819400" y="5198502"/>
          <a:ext cx="4077399" cy="27089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4077399">
                  <a:extLst>
                    <a:ext uri="{9D8B030D-6E8A-4147-A177-3AD203B41FA5}">
                      <a16:colId xmlns:a16="http://schemas.microsoft.com/office/drawing/2014/main" val="3857616620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de-DE" sz="1800" b="0" kern="1200" dirty="0">
                          <a:gradFill flip="none"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580000" scaled="0"/>
                            <a:tileRect/>
                          </a:gradFill>
                          <a:latin typeface="+mn-lt"/>
                          <a:ea typeface="+mn-ea"/>
                          <a:cs typeface="+mn-cs"/>
                        </a:rPr>
                        <a:t>Drei-Achsen Lidar Tiefenansicht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971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062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E51686BA-B908-EF28-6AE0-3629E47B2490}"/>
              </a:ext>
            </a:extLst>
          </p:cNvPr>
          <p:cNvSpPr/>
          <p:nvPr/>
        </p:nvSpPr>
        <p:spPr>
          <a:xfrm>
            <a:off x="10952900" y="1964268"/>
            <a:ext cx="836240" cy="2311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6808063-4D7C-B753-4CF7-6CFD5CDB230E}"/>
              </a:ext>
            </a:extLst>
          </p:cNvPr>
          <p:cNvSpPr/>
          <p:nvPr/>
        </p:nvSpPr>
        <p:spPr>
          <a:xfrm>
            <a:off x="7617034" y="1964268"/>
            <a:ext cx="3335866" cy="2311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98A9D4F-D859-8136-540A-56EBEB21F869}"/>
              </a:ext>
            </a:extLst>
          </p:cNvPr>
          <p:cNvSpPr/>
          <p:nvPr/>
        </p:nvSpPr>
        <p:spPr>
          <a:xfrm>
            <a:off x="4585311" y="1964268"/>
            <a:ext cx="3042884" cy="2311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C045BD4-048E-54CD-F00B-629ECAA03DD0}"/>
              </a:ext>
            </a:extLst>
          </p:cNvPr>
          <p:cNvSpPr/>
          <p:nvPr/>
        </p:nvSpPr>
        <p:spPr>
          <a:xfrm>
            <a:off x="1828800" y="1964268"/>
            <a:ext cx="2857718" cy="2311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786640-1C6F-2487-C361-A03C71F9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09600"/>
            <a:ext cx="10440987" cy="1905000"/>
          </a:xfrm>
        </p:spPr>
        <p:txBody>
          <a:bodyPr/>
          <a:lstStyle/>
          <a:p>
            <a:r>
              <a:rPr lang="de-DE"/>
              <a:t>6. Modell Design: View CNN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77A2ACA-8746-6DEE-6F4F-88E56312E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4028" t="35602" b="34083"/>
          <a:stretch/>
        </p:blipFill>
        <p:spPr>
          <a:xfrm>
            <a:off x="1828799" y="2001327"/>
            <a:ext cx="9982100" cy="224047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C72DDB4-E8C6-D2B3-0701-4C821889D0CF}"/>
              </a:ext>
            </a:extLst>
          </p:cNvPr>
          <p:cNvSpPr txBox="1"/>
          <p:nvPr/>
        </p:nvSpPr>
        <p:spPr>
          <a:xfrm rot="18697982">
            <a:off x="1306348" y="4608855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Faltung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B0D1ADB-09BC-F800-4847-0997C9EE3D15}"/>
              </a:ext>
            </a:extLst>
          </p:cNvPr>
          <p:cNvSpPr txBox="1"/>
          <p:nvPr/>
        </p:nvSpPr>
        <p:spPr>
          <a:xfrm rot="18697982">
            <a:off x="1911049" y="469624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BatchNorm</a:t>
            </a:r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C356C83-E5F2-3E76-0AB9-AD2F50388C69}"/>
              </a:ext>
            </a:extLst>
          </p:cNvPr>
          <p:cNvSpPr txBox="1"/>
          <p:nvPr/>
        </p:nvSpPr>
        <p:spPr>
          <a:xfrm rot="18697982">
            <a:off x="3128850" y="4608854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MaxPool</a:t>
            </a:r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6229D5E-EAB4-3B6E-ECF6-64AE9BC66AB1}"/>
              </a:ext>
            </a:extLst>
          </p:cNvPr>
          <p:cNvSpPr txBox="1"/>
          <p:nvPr/>
        </p:nvSpPr>
        <p:spPr>
          <a:xfrm rot="18697982">
            <a:off x="4031052" y="4608855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Faltung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09C1190-6FA2-6FC2-CF46-504117A72EBB}"/>
              </a:ext>
            </a:extLst>
          </p:cNvPr>
          <p:cNvSpPr txBox="1"/>
          <p:nvPr/>
        </p:nvSpPr>
        <p:spPr>
          <a:xfrm rot="18697982">
            <a:off x="4708318" y="4713611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BatchNorm</a:t>
            </a:r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EAC56DC-1F6E-DE4B-440B-71A2D0355BC2}"/>
              </a:ext>
            </a:extLst>
          </p:cNvPr>
          <p:cNvSpPr txBox="1"/>
          <p:nvPr/>
        </p:nvSpPr>
        <p:spPr>
          <a:xfrm rot="18697982">
            <a:off x="5941922" y="4617325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MaxPool</a:t>
            </a:r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4F859A4-7076-6AB8-CA85-C4A1115D93EC}"/>
              </a:ext>
            </a:extLst>
          </p:cNvPr>
          <p:cNvSpPr txBox="1"/>
          <p:nvPr/>
        </p:nvSpPr>
        <p:spPr>
          <a:xfrm rot="18697982">
            <a:off x="7063120" y="4568203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Faltung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A06EF8A-C1DC-B4A3-7D6E-3DF7DB2B3611}"/>
              </a:ext>
            </a:extLst>
          </p:cNvPr>
          <p:cNvSpPr txBox="1"/>
          <p:nvPr/>
        </p:nvSpPr>
        <p:spPr>
          <a:xfrm rot="18697982">
            <a:off x="7792931" y="4696241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BatchNorm</a:t>
            </a:r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2C4BDEB-B969-B209-1AD4-6D438869202C}"/>
              </a:ext>
            </a:extLst>
          </p:cNvPr>
          <p:cNvSpPr txBox="1"/>
          <p:nvPr/>
        </p:nvSpPr>
        <p:spPr>
          <a:xfrm rot="18697982">
            <a:off x="9211121" y="4583022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MaxPool</a:t>
            </a:r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1C9C0D2-75FC-6E20-794C-77CD8C412BDD}"/>
              </a:ext>
            </a:extLst>
          </p:cNvPr>
          <p:cNvSpPr txBox="1"/>
          <p:nvPr/>
        </p:nvSpPr>
        <p:spPr>
          <a:xfrm rot="18697982">
            <a:off x="10553483" y="455550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Flatten</a:t>
            </a:r>
          </a:p>
        </p:txBody>
      </p:sp>
      <p:sp>
        <p:nvSpPr>
          <p:cNvPr id="26" name="Geschweifte Klammer links 25">
            <a:extLst>
              <a:ext uri="{FF2B5EF4-FFF2-40B4-BE49-F238E27FC236}">
                <a16:creationId xmlns:a16="http://schemas.microsoft.com/office/drawing/2014/main" id="{BE1AF515-14D2-6910-757F-865F1979A735}"/>
              </a:ext>
            </a:extLst>
          </p:cNvPr>
          <p:cNvSpPr/>
          <p:nvPr/>
        </p:nvSpPr>
        <p:spPr>
          <a:xfrm rot="16200000">
            <a:off x="2662525" y="4295978"/>
            <a:ext cx="371295" cy="25128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Geschweifte Klammer links 26">
            <a:extLst>
              <a:ext uri="{FF2B5EF4-FFF2-40B4-BE49-F238E27FC236}">
                <a16:creationId xmlns:a16="http://schemas.microsoft.com/office/drawing/2014/main" id="{BADE5B0A-CF60-8FD2-9F2C-6E750CD18A27}"/>
              </a:ext>
            </a:extLst>
          </p:cNvPr>
          <p:cNvSpPr/>
          <p:nvPr/>
        </p:nvSpPr>
        <p:spPr>
          <a:xfrm rot="16200000">
            <a:off x="5490533" y="4042590"/>
            <a:ext cx="371295" cy="30071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Geschweifte Klammer links 27">
            <a:extLst>
              <a:ext uri="{FF2B5EF4-FFF2-40B4-BE49-F238E27FC236}">
                <a16:creationId xmlns:a16="http://schemas.microsoft.com/office/drawing/2014/main" id="{30A83073-641F-26BF-FADF-861017593072}"/>
              </a:ext>
            </a:extLst>
          </p:cNvPr>
          <p:cNvSpPr/>
          <p:nvPr/>
        </p:nvSpPr>
        <p:spPr>
          <a:xfrm rot="16200000">
            <a:off x="8729752" y="3886196"/>
            <a:ext cx="371295" cy="3335866"/>
          </a:xfrm>
          <a:prstGeom prst="leftBrace">
            <a:avLst>
              <a:gd name="adj1" fmla="val 8333"/>
              <a:gd name="adj2" fmla="val 4213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0799642F-0E9E-D3F0-3BAD-C24DD53FE097}"/>
              </a:ext>
            </a:extLst>
          </p:cNvPr>
          <p:cNvSpPr txBox="1"/>
          <p:nvPr/>
        </p:nvSpPr>
        <p:spPr>
          <a:xfrm rot="18697982">
            <a:off x="2144285" y="600268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Layer 1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5EF1D25-B145-761A-612E-389FC9DA67ED}"/>
              </a:ext>
            </a:extLst>
          </p:cNvPr>
          <p:cNvSpPr txBox="1"/>
          <p:nvPr/>
        </p:nvSpPr>
        <p:spPr>
          <a:xfrm rot="18697982">
            <a:off x="4917326" y="600268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Layer 2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6CF9F70-55AA-F221-1CFF-3278CBFC2DFF}"/>
              </a:ext>
            </a:extLst>
          </p:cNvPr>
          <p:cNvSpPr txBox="1"/>
          <p:nvPr/>
        </p:nvSpPr>
        <p:spPr>
          <a:xfrm rot="18697982">
            <a:off x="7814952" y="597335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Layer 3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55FDA27-DD61-3FE1-211E-C467B0A578D9}"/>
              </a:ext>
            </a:extLst>
          </p:cNvPr>
          <p:cNvSpPr txBox="1"/>
          <p:nvPr/>
        </p:nvSpPr>
        <p:spPr>
          <a:xfrm rot="18697982">
            <a:off x="2639036" y="5940397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+</a:t>
            </a:r>
            <a:r>
              <a:rPr lang="de-DE" err="1"/>
              <a:t>ReLU</a:t>
            </a:r>
            <a:endParaRPr lang="de-DE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E31214F-7846-92EB-8BCC-9DEFBE1CB9FF}"/>
              </a:ext>
            </a:extLst>
          </p:cNvPr>
          <p:cNvSpPr txBox="1"/>
          <p:nvPr/>
        </p:nvSpPr>
        <p:spPr>
          <a:xfrm rot="18697982">
            <a:off x="8274499" y="5960748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+</a:t>
            </a:r>
            <a:r>
              <a:rPr lang="de-DE" err="1"/>
              <a:t>ReLU</a:t>
            </a:r>
            <a:endParaRPr lang="de-DE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A635819-2D0B-7147-FE51-D79626131A5F}"/>
              </a:ext>
            </a:extLst>
          </p:cNvPr>
          <p:cNvSpPr txBox="1"/>
          <p:nvPr/>
        </p:nvSpPr>
        <p:spPr>
          <a:xfrm rot="18697982">
            <a:off x="5391911" y="6002682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+</a:t>
            </a:r>
            <a:r>
              <a:rPr lang="de-DE" err="1"/>
              <a:t>ReLU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657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animBg="1"/>
      <p:bldP spid="8" grpId="0" animBg="1"/>
      <p:bldP spid="11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eck 46">
            <a:extLst>
              <a:ext uri="{FF2B5EF4-FFF2-40B4-BE49-F238E27FC236}">
                <a16:creationId xmlns:a16="http://schemas.microsoft.com/office/drawing/2014/main" id="{80411672-0646-7C92-0BDA-D53112E7EDCB}"/>
              </a:ext>
            </a:extLst>
          </p:cNvPr>
          <p:cNvSpPr/>
          <p:nvPr/>
        </p:nvSpPr>
        <p:spPr>
          <a:xfrm>
            <a:off x="8979017" y="1889564"/>
            <a:ext cx="736056" cy="3838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BC7A0BDF-8030-B8A8-209F-81208FFDC935}"/>
              </a:ext>
            </a:extLst>
          </p:cNvPr>
          <p:cNvSpPr/>
          <p:nvPr/>
        </p:nvSpPr>
        <p:spPr>
          <a:xfrm>
            <a:off x="7429432" y="1891999"/>
            <a:ext cx="1555752" cy="3838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47327EBE-417A-3D08-D05F-E990F880AEB9}"/>
              </a:ext>
            </a:extLst>
          </p:cNvPr>
          <p:cNvSpPr/>
          <p:nvPr/>
        </p:nvSpPr>
        <p:spPr>
          <a:xfrm>
            <a:off x="6177975" y="1894434"/>
            <a:ext cx="1402694" cy="3838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879AE20-98A6-E36A-5D5C-E3B69869B187}"/>
              </a:ext>
            </a:extLst>
          </p:cNvPr>
          <p:cNvSpPr/>
          <p:nvPr/>
        </p:nvSpPr>
        <p:spPr>
          <a:xfrm>
            <a:off x="4749801" y="1894434"/>
            <a:ext cx="1444365" cy="3838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588FF5-8B74-5261-AB8B-D3F449D9D2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88" r="2827"/>
          <a:stretch/>
        </p:blipFill>
        <p:spPr>
          <a:xfrm>
            <a:off x="5870033" y="1891999"/>
            <a:ext cx="276833" cy="38090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07C05F6-D4F0-C561-4E89-4919AEC1B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98726" y="5932986"/>
            <a:ext cx="3825705" cy="380908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1189549-BFD4-5235-688D-0E9D2B1DD526}"/>
              </a:ext>
            </a:extLst>
          </p:cNvPr>
          <p:cNvSpPr txBox="1"/>
          <p:nvPr/>
        </p:nvSpPr>
        <p:spPr>
          <a:xfrm rot="19763015">
            <a:off x="4247041" y="6041615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Konkatenation</a:t>
            </a:r>
          </a:p>
        </p:txBody>
      </p:sp>
      <p:sp>
        <p:nvSpPr>
          <p:cNvPr id="12" name="Geschweifte Klammer rechts 11">
            <a:extLst>
              <a:ext uri="{FF2B5EF4-FFF2-40B4-BE49-F238E27FC236}">
                <a16:creationId xmlns:a16="http://schemas.microsoft.com/office/drawing/2014/main" id="{CE6F22DB-B60B-EFF3-2944-DA80E7687832}"/>
              </a:ext>
            </a:extLst>
          </p:cNvPr>
          <p:cNvSpPr/>
          <p:nvPr/>
        </p:nvSpPr>
        <p:spPr>
          <a:xfrm>
            <a:off x="5629702" y="2034315"/>
            <a:ext cx="253991" cy="3197644"/>
          </a:xfrm>
          <a:prstGeom prst="rightBrace">
            <a:avLst>
              <a:gd name="adj1" fmla="val 59380"/>
              <a:gd name="adj2" fmla="val 54414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32B7A8A-A9E2-1EC4-C397-97A3375C00F5}"/>
              </a:ext>
            </a:extLst>
          </p:cNvPr>
          <p:cNvSpPr txBox="1"/>
          <p:nvPr/>
        </p:nvSpPr>
        <p:spPr>
          <a:xfrm rot="19763015">
            <a:off x="5955740" y="6074750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Vollvermascht</a:t>
            </a:r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6C71642-0B61-0FDC-0A32-35DDF07280D2}"/>
              </a:ext>
            </a:extLst>
          </p:cNvPr>
          <p:cNvSpPr txBox="1"/>
          <p:nvPr/>
        </p:nvSpPr>
        <p:spPr>
          <a:xfrm rot="19763015">
            <a:off x="7864842" y="590114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Dropout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360594B-0DC6-988A-E061-D1502EC35E55}"/>
              </a:ext>
            </a:extLst>
          </p:cNvPr>
          <p:cNvSpPr txBox="1"/>
          <p:nvPr/>
        </p:nvSpPr>
        <p:spPr>
          <a:xfrm rot="19763015">
            <a:off x="6752421" y="6147121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+</a:t>
            </a:r>
            <a:r>
              <a:rPr lang="de-DE" err="1"/>
              <a:t>ReLU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786640-1C6F-2487-C361-A03C71F9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09600"/>
            <a:ext cx="10440987" cy="1905000"/>
          </a:xfrm>
        </p:spPr>
        <p:txBody>
          <a:bodyPr/>
          <a:lstStyle/>
          <a:p>
            <a:r>
              <a:rPr lang="de-DE"/>
              <a:t>6. Modell Design: MVCNN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77A2ACA-8746-6DEE-6F4F-88E56312E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4028" t="35602" b="34083"/>
          <a:stretch/>
        </p:blipFill>
        <p:spPr>
          <a:xfrm>
            <a:off x="1828799" y="2001327"/>
            <a:ext cx="9982100" cy="22404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8945408-5F81-3581-788B-3C34C8FFB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4028" t="35602" b="34083"/>
          <a:stretch/>
        </p:blipFill>
        <p:spPr>
          <a:xfrm>
            <a:off x="1828799" y="2001327"/>
            <a:ext cx="9982100" cy="224047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E0BF934-A19B-945C-B7E6-EEC199AD3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4028" t="35602" b="34083"/>
          <a:stretch/>
        </p:blipFill>
        <p:spPr>
          <a:xfrm>
            <a:off x="1828793" y="2001321"/>
            <a:ext cx="9982100" cy="2240472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EC6DF6E5-E518-8120-9D72-9BF88C2BD0E9}"/>
              </a:ext>
            </a:extLst>
          </p:cNvPr>
          <p:cNvSpPr/>
          <p:nvPr/>
        </p:nvSpPr>
        <p:spPr>
          <a:xfrm>
            <a:off x="6042928" y="3750823"/>
            <a:ext cx="135047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194715F7-C350-25D9-4AA3-67FC68BCA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077" y="1901906"/>
            <a:ext cx="1368354" cy="3741773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C870AA54-109E-6550-F352-126C5E09A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464" y="2812248"/>
            <a:ext cx="119676" cy="203322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7E33FAB3-65F6-6B5B-48F1-70359978A5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70345" y="-1214645"/>
            <a:ext cx="12192000" cy="9730851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3B548471-E26C-9AE1-3E80-15913855B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7172" y="2801364"/>
            <a:ext cx="119676" cy="2033220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CA4BE98C-07A9-07D4-6E0F-1C210CF68C0F}"/>
              </a:ext>
            </a:extLst>
          </p:cNvPr>
          <p:cNvCxnSpPr>
            <a:cxnSpLocks/>
          </p:cNvCxnSpPr>
          <p:nvPr/>
        </p:nvCxnSpPr>
        <p:spPr>
          <a:xfrm>
            <a:off x="7498577" y="3750823"/>
            <a:ext cx="131103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1A9D0357-4862-48B9-2213-C682CC67278E}"/>
              </a:ext>
            </a:extLst>
          </p:cNvPr>
          <p:cNvSpPr/>
          <p:nvPr/>
        </p:nvSpPr>
        <p:spPr>
          <a:xfrm>
            <a:off x="7352228" y="3696023"/>
            <a:ext cx="45719" cy="1535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427012-152A-61B3-01F5-34ADCC0E2EF9}"/>
              </a:ext>
            </a:extLst>
          </p:cNvPr>
          <p:cNvSpPr txBox="1"/>
          <p:nvPr/>
        </p:nvSpPr>
        <p:spPr>
          <a:xfrm>
            <a:off x="9846759" y="355620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Logit</a:t>
            </a:r>
          </a:p>
        </p:txBody>
      </p:sp>
    </p:spTree>
    <p:extLst>
      <p:ext uri="{BB962C8B-B14F-4D97-AF65-F5344CB8AC3E}">
        <p14:creationId xmlns:p14="http://schemas.microsoft.com/office/powerpoint/2010/main" val="412509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12 -2.59259E-6 L -0.49714 -0.10046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69" y="-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-0.51902 0.034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51" y="17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-0.54102 0.17037 " pathEditMode="relative" rAng="0" ptsTypes="AA">
                                      <p:cBhvr>
                                        <p:cTn id="10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57" y="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0" grpId="0" animBg="1"/>
      <p:bldP spid="35" grpId="0" animBg="1"/>
      <p:bldP spid="5" grpId="0" animBg="1"/>
      <p:bldP spid="9" grpId="0"/>
      <p:bldP spid="12" grpId="0" animBg="1"/>
      <p:bldP spid="13" grpId="0"/>
      <p:bldP spid="14" grpId="0"/>
      <p:bldP spid="16" grpId="0"/>
      <p:bldP spid="24" grpId="0" animBg="1"/>
      <p:bldP spid="44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86640-1C6F-2487-C361-A03C71F9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7. Training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64E4FA-B362-6B21-735B-BA48B5138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FFFF"/>
              </a:buClr>
            </a:pPr>
            <a:r>
              <a:rPr lang="de-DE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Dataloader</a:t>
            </a: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de-DE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batch</a:t>
            </a: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de-DE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size</a:t>
            </a: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		32</a:t>
            </a:r>
          </a:p>
          <a:p>
            <a:pPr>
              <a:buClr>
                <a:srgbClr val="FFFFFF"/>
              </a:buClr>
            </a:pP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Aktivierungsfunktion: 		Sigmoid</a:t>
            </a:r>
          </a:p>
          <a:p>
            <a:pPr>
              <a:buClr>
                <a:srgbClr val="FFFFFF"/>
              </a:buClr>
            </a:pPr>
            <a:r>
              <a:rPr lang="de-DE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Lossfunktion</a:t>
            </a: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 				</a:t>
            </a:r>
            <a:r>
              <a:rPr lang="de-DE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BinaryCrossEntropy</a:t>
            </a: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mit pos. Gewicht 3.5</a:t>
            </a:r>
          </a:p>
          <a:p>
            <a:pPr>
              <a:buClr>
                <a:srgbClr val="FFFFFF"/>
              </a:buClr>
            </a:pP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Optimizer: 					Adam</a:t>
            </a:r>
          </a:p>
          <a:p>
            <a:pPr>
              <a:buClr>
                <a:srgbClr val="FFFFFF"/>
              </a:buClr>
            </a:pPr>
            <a:r>
              <a:rPr lang="de-DE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Lernrate</a:t>
            </a: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:						.0004</a:t>
            </a:r>
          </a:p>
          <a:p>
            <a:pPr>
              <a:buClr>
                <a:srgbClr val="FFFFFF"/>
              </a:buClr>
            </a:pP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Epochen: 					9 mit </a:t>
            </a:r>
            <a:r>
              <a:rPr lang="de-DE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Checkpointing</a:t>
            </a:r>
            <a:endParaRPr lang="de-DE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6743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86640-1C6F-2487-C361-A03C71F9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8. Verifikation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64E4FA-B362-6B21-735B-BA48B5138A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1413" y="2666999"/>
                <a:ext cx="9905998" cy="3581401"/>
              </a:xfrm>
            </p:spPr>
            <p:txBody>
              <a:bodyPr/>
              <a:lstStyle/>
              <a:p>
                <a:pPr>
                  <a:buClr>
                    <a:srgbClr val="FFFFFF"/>
                  </a:buClr>
                </a:pPr>
                <a:r>
                  <a:rPr lang="de-DE">
                    <a:gradFill flip="none"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prstClr val="black">
                          <a:lumMod val="50000"/>
                          <a:lumOff val="50000"/>
                          <a:alpha val="20000"/>
                        </a:prst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</a:rPr>
                  <a:t>Ergebnis.csv &lt;~&gt; GroundTruth.csv</a:t>
                </a:r>
              </a:p>
              <a:p>
                <a:pPr>
                  <a:buClr>
                    <a:srgbClr val="FFFFFF"/>
                  </a:buClr>
                </a:pPr>
                <a:r>
                  <a:rPr lang="de-DE" err="1">
                    <a:gradFill flip="none"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prstClr val="black">
                          <a:lumMod val="50000"/>
                          <a:lumOff val="50000"/>
                          <a:alpha val="20000"/>
                        </a:prst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</a:rPr>
                  <a:t>Confusion</a:t>
                </a:r>
                <a:r>
                  <a:rPr lang="de-DE">
                    <a:gradFill flip="none"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prstClr val="black">
                          <a:lumMod val="50000"/>
                          <a:lumOff val="50000"/>
                          <a:alpha val="20000"/>
                        </a:prst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</a:rPr>
                  <a:t> Matrix (</a:t>
                </a:r>
                <a:r>
                  <a:rPr lang="de-DE" err="1">
                    <a:gradFill flip="none"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prstClr val="black">
                          <a:lumMod val="50000"/>
                          <a:lumOff val="50000"/>
                          <a:alpha val="20000"/>
                        </a:prst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</a:rPr>
                  <a:t>seaborn</a:t>
                </a:r>
                <a:r>
                  <a:rPr lang="de-DE">
                    <a:gradFill flip="none"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prstClr val="black">
                          <a:lumMod val="50000"/>
                          <a:lumOff val="50000"/>
                          <a:alpha val="20000"/>
                        </a:prst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</a:rPr>
                  <a:t> </a:t>
                </a:r>
                <a:r>
                  <a:rPr lang="de-DE" err="1">
                    <a:gradFill flip="none"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prstClr val="black">
                          <a:lumMod val="50000"/>
                          <a:lumOff val="50000"/>
                          <a:alpha val="20000"/>
                        </a:prst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</a:rPr>
                  <a:t>heatmap</a:t>
                </a:r>
                <a:r>
                  <a:rPr lang="de-DE">
                    <a:gradFill flip="none"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prstClr val="black">
                          <a:lumMod val="50000"/>
                          <a:lumOff val="50000"/>
                          <a:alpha val="20000"/>
                        </a:prst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</a:rPr>
                  <a:t>)</a:t>
                </a:r>
              </a:p>
              <a:p>
                <a:pPr>
                  <a:buClr>
                    <a:srgbClr val="FFFFFF"/>
                  </a:buClr>
                </a:pPr>
                <a:r>
                  <a:rPr lang="de-DE" err="1">
                    <a:gradFill flip="none"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prstClr val="black">
                          <a:lumMod val="50000"/>
                          <a:lumOff val="50000"/>
                          <a:alpha val="20000"/>
                        </a:prst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</a:rPr>
                  <a:t>Accuracy</a:t>
                </a:r>
                <a:r>
                  <a:rPr lang="de-DE">
                    <a:gradFill flip="none"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prstClr val="black">
                          <a:lumMod val="50000"/>
                          <a:lumOff val="50000"/>
                          <a:alpha val="20000"/>
                        </a:prst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</a:rPr>
                  <a:t>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b="0" i="1" smtClean="0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de-DE" b="0" i="1" smtClean="0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b="0" i="1" smtClean="0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de-DE" b="0" i="1" smtClean="0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de-DE" b="0" i="1" smtClean="0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de-DE">
                  <a:gradFill flip="none"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prstClr val="black">
                        <a:lumMod val="50000"/>
                        <a:lumOff val="50000"/>
                        <a:alpha val="20000"/>
                      </a:prstClr>
                    </a:glow>
                    <a:outerShdw blurRad="44450" dist="12700" dir="13860000" algn="tl" rotWithShape="0">
                      <a:srgbClr val="000000">
                        <a:alpha val="20000"/>
                      </a:srgbClr>
                    </a:outerShdw>
                  </a:effectLst>
                </a:endParaRPr>
              </a:p>
              <a:p>
                <a:pPr>
                  <a:buClr>
                    <a:srgbClr val="FFFFFF"/>
                  </a:buClr>
                </a:pPr>
                <a:r>
                  <a:rPr lang="de-DE">
                    <a:gradFill flip="none"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prstClr val="black">
                          <a:lumMod val="50000"/>
                          <a:lumOff val="50000"/>
                          <a:alpha val="20000"/>
                        </a:prst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</a:rPr>
                  <a:t>Precision: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de-DE" b="0" i="1" smtClean="0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b="0" i="1" smtClean="0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de-DE">
                  <a:gradFill flip="none"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prstClr val="black">
                        <a:lumMod val="50000"/>
                        <a:lumOff val="50000"/>
                        <a:alpha val="20000"/>
                      </a:prstClr>
                    </a:glow>
                    <a:outerShdw blurRad="44450" dist="12700" dir="13860000" algn="tl" rotWithShape="0">
                      <a:srgbClr val="000000">
                        <a:alpha val="20000"/>
                      </a:srgbClr>
                    </a:outerShdw>
                  </a:effectLst>
                </a:endParaRPr>
              </a:p>
              <a:p>
                <a:pPr>
                  <a:buClr>
                    <a:srgbClr val="FFFFFF"/>
                  </a:buClr>
                </a:pPr>
                <a:r>
                  <a:rPr lang="de-DE">
                    <a:gradFill flip="none"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prstClr val="black">
                          <a:lumMod val="50000"/>
                          <a:lumOff val="50000"/>
                          <a:alpha val="20000"/>
                        </a:prst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</a:rPr>
                  <a:t>Recall: 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de-DE" b="0" i="1" smtClean="0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b="0" i="1" smtClean="0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de-DE">
                  <a:gradFill flip="none"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580000" scaled="0"/>
                    <a:tileRect/>
                  </a:gradFill>
                  <a:effectLst>
                    <a:glow rad="38100">
                      <a:prstClr val="black">
                        <a:lumMod val="50000"/>
                        <a:lumOff val="50000"/>
                        <a:alpha val="20000"/>
                      </a:prstClr>
                    </a:glow>
                    <a:outerShdw blurRad="44450" dist="12700" dir="13860000" algn="tl" rotWithShape="0">
                      <a:srgbClr val="000000">
                        <a:alpha val="20000"/>
                      </a:srgbClr>
                    </a:outerShdw>
                  </a:effectLst>
                </a:endParaRPr>
              </a:p>
              <a:p>
                <a:pPr>
                  <a:buClr>
                    <a:srgbClr val="FFFFFF"/>
                  </a:buClr>
                </a:pPr>
                <a:r>
                  <a:rPr lang="de-DE">
                    <a:gradFill flip="none"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prstClr val="black">
                          <a:lumMod val="50000"/>
                          <a:lumOff val="50000"/>
                          <a:alpha val="20000"/>
                        </a:prst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</a:rPr>
                  <a:t>F1:		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i="1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de-DE" b="0" i="0" smtClean="0">
                            <a:gradFill flip="none">
                              <a:gsLst>
                                <a:gs pos="0">
                                  <a:srgbClr val="FFFFFF"/>
                                </a:gs>
                                <a:gs pos="100000">
                                  <a:srgbClr val="FFFFFF"/>
                                </a:gs>
                              </a:gsLst>
                              <a:lin ang="5580000" scaled="0"/>
                              <a:tileRect/>
                            </a:gradFill>
                            <a:effectLst>
                              <a:glow rad="38100">
                                <a:prstClr val="black">
                                  <a:lumMod val="50000"/>
                                  <a:lumOff val="50000"/>
                                  <a:alpha val="20000"/>
                                </a:prstClr>
                              </a:glow>
                              <a:outerShdw blurRad="44450" dist="12700" dir="13860000" algn="tl" rotWithShape="0">
                                <a:srgbClr val="000000">
                                  <a:alpha val="2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de-DE"/>
                          <m:t>⋅</m:t>
                        </m:r>
                      </m:fName>
                      <m:e>
                        <m:f>
                          <m:fPr>
                            <m:ctrlPr>
                              <a:rPr lang="pt-BR" i="1">
                                <a:gradFill flip="none">
                                  <a:gsLst>
                                    <a:gs pos="0">
                                      <a:srgbClr val="FFFFFF"/>
                                    </a:gs>
                                    <a:gs pos="100000">
                                      <a:srgbClr val="FFFFFF"/>
                                    </a:gs>
                                  </a:gsLst>
                                  <a:lin ang="5580000" scaled="0"/>
                                  <a:tileRect/>
                                </a:gradFill>
                                <a:effectLst>
                                  <a:glow rad="38100">
                                    <a:prstClr val="black">
                                      <a:lumMod val="50000"/>
                                      <a:lumOff val="50000"/>
                                      <a:alpha val="20000"/>
                                    </a:prstClr>
                                  </a:glow>
                                  <a:outerShdw blurRad="44450" dist="12700" dir="13860000" algn="tl" rotWithShape="0">
                                    <a:srgbClr val="000000">
                                      <a:alpha val="20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gradFill flip="none">
                                  <a:gsLst>
                                    <a:gs pos="0">
                                      <a:srgbClr val="FFFFFF"/>
                                    </a:gs>
                                    <a:gs pos="100000">
                                      <a:srgbClr val="FFFFFF"/>
                                    </a:gs>
                                  </a:gsLst>
                                  <a:lin ang="5580000" scaled="0"/>
                                  <a:tileRect/>
                                </a:gradFill>
                                <a:effectLst>
                                  <a:glow rad="38100">
                                    <a:prstClr val="black">
                                      <a:lumMod val="50000"/>
                                      <a:lumOff val="50000"/>
                                      <a:alpha val="20000"/>
                                    </a:prstClr>
                                  </a:glow>
                                  <a:outerShdw blurRad="44450" dist="12700" dir="13860000" algn="tl" rotWithShape="0">
                                    <a:srgbClr val="000000">
                                      <a:alpha val="20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𝑃𝑟𝑒𝑐𝑖𝑠𝑖𝑜𝑛</m:t>
                            </m:r>
                            <m:r>
                              <m:rPr>
                                <m:nor/>
                              </m:rPr>
                              <a:rPr lang="de-DE"/>
                              <m:t>⋅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𝑅𝑒𝑐𝑎𝑙𝑙</m:t>
                            </m:r>
                          </m:num>
                          <m:den>
                            <m:r>
                              <a:rPr lang="de-DE" b="0" i="1" smtClean="0">
                                <a:gradFill flip="none">
                                  <a:gsLst>
                                    <a:gs pos="0">
                                      <a:srgbClr val="FFFFFF"/>
                                    </a:gs>
                                    <a:gs pos="100000">
                                      <a:srgbClr val="FFFFFF"/>
                                    </a:gs>
                                  </a:gsLst>
                                  <a:lin ang="5580000" scaled="0"/>
                                  <a:tileRect/>
                                </a:gradFill>
                                <a:effectLst>
                                  <a:glow rad="38100">
                                    <a:prstClr val="black">
                                      <a:lumMod val="50000"/>
                                      <a:lumOff val="50000"/>
                                      <a:alpha val="20000"/>
                                    </a:prstClr>
                                  </a:glow>
                                  <a:outerShdw blurRad="44450" dist="12700" dir="13860000" algn="tl" rotWithShape="0">
                                    <a:srgbClr val="000000">
                                      <a:alpha val="20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𝑃𝑟𝑒𝑐𝑖𝑠𝑖𝑜𝑛</m:t>
                            </m:r>
                            <m:r>
                              <a:rPr lang="de-DE" b="0" i="1" smtClean="0">
                                <a:gradFill flip="none">
                                  <a:gsLst>
                                    <a:gs pos="0">
                                      <a:srgbClr val="FFFFFF"/>
                                    </a:gs>
                                    <a:gs pos="100000">
                                      <a:srgbClr val="FFFFFF"/>
                                    </a:gs>
                                  </a:gsLst>
                                  <a:lin ang="5580000" scaled="0"/>
                                  <a:tileRect/>
                                </a:gradFill>
                                <a:effectLst>
                                  <a:glow rad="38100">
                                    <a:prstClr val="black">
                                      <a:lumMod val="50000"/>
                                      <a:lumOff val="50000"/>
                                      <a:alpha val="20000"/>
                                    </a:prstClr>
                                  </a:glow>
                                  <a:outerShdw blurRad="44450" dist="12700" dir="13860000" algn="tl" rotWithShape="0">
                                    <a:srgbClr val="000000">
                                      <a:alpha val="20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b="0" i="1" smtClean="0">
                                <a:gradFill flip="none">
                                  <a:gsLst>
                                    <a:gs pos="0">
                                      <a:srgbClr val="FFFFFF"/>
                                    </a:gs>
                                    <a:gs pos="100000">
                                      <a:srgbClr val="FFFFFF"/>
                                    </a:gs>
                                  </a:gsLst>
                                  <a:lin ang="5580000" scaled="0"/>
                                  <a:tileRect/>
                                </a:gradFill>
                                <a:effectLst>
                                  <a:glow rad="38100">
                                    <a:prstClr val="black">
                                      <a:lumMod val="50000"/>
                                      <a:lumOff val="50000"/>
                                      <a:alpha val="20000"/>
                                    </a:prstClr>
                                  </a:glow>
                                  <a:outerShdw blurRad="44450" dist="12700" dir="13860000" algn="tl" rotWithShape="0">
                                    <a:srgbClr val="000000">
                                      <a:alpha val="20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𝑅𝑒𝑐𝑎𝑙𝑙</m:t>
                            </m:r>
                          </m:den>
                        </m:f>
                      </m:e>
                    </m:func>
                  </m:oMath>
                </a14:m>
                <a:r>
                  <a:rPr lang="de-DE">
                    <a:gradFill flip="none"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580000" scaled="0"/>
                      <a:tileRect/>
                    </a:gradFill>
                    <a:effectLst>
                      <a:glow rad="38100">
                        <a:prstClr val="black">
                          <a:lumMod val="50000"/>
                          <a:lumOff val="50000"/>
                          <a:alpha val="20000"/>
                        </a:prstClr>
                      </a:glow>
                      <a:outerShdw blurRad="44450" dist="12700" dir="13860000" algn="tl" rotWithShape="0">
                        <a:srgbClr val="000000">
                          <a:alpha val="20000"/>
                        </a:srgbClr>
                      </a:outerShdw>
                    </a:effectLst>
                  </a:rPr>
                  <a:t> 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A64E4FA-B362-6B21-735B-BA48B5138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1413" y="2666999"/>
                <a:ext cx="9905998" cy="3581401"/>
              </a:xfrm>
              <a:blipFill>
                <a:blip r:embed="rId2"/>
                <a:stretch>
                  <a:fillRect l="-10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44977612-6D74-BE63-90FE-4F790BAC9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394" y="203196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56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86640-1C6F-2487-C361-A03C71F9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9.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64E4FA-B362-6B21-735B-BA48B5138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FFFF"/>
              </a:buClr>
            </a:pPr>
            <a:endParaRPr lang="de-DE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identischer </a:t>
            </a:r>
            <a:r>
              <a:rPr lang="de-DE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Bauteile unterrepräsentiert</a:t>
            </a:r>
            <a:endParaRPr lang="de-DE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Trainingsdatensatz erweitern</a:t>
            </a:r>
          </a:p>
          <a:p>
            <a:pPr lvl="1">
              <a:buClr>
                <a:srgbClr val="FFFFFF"/>
              </a:buClr>
            </a:pP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Data Augmentation</a:t>
            </a:r>
          </a:p>
          <a:p>
            <a:pPr>
              <a:buClr>
                <a:srgbClr val="FFFFFF"/>
              </a:buClr>
            </a:pP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Klassifizierung weiterer Normbauteile:</a:t>
            </a:r>
          </a:p>
          <a:p>
            <a:pPr lvl="1">
              <a:buClr>
                <a:srgbClr val="FFFFFF"/>
              </a:buClr>
            </a:pP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Nieten</a:t>
            </a:r>
          </a:p>
        </p:txBody>
      </p:sp>
    </p:spTree>
    <p:extLst>
      <p:ext uri="{BB962C8B-B14F-4D97-AF65-F5344CB8AC3E}">
        <p14:creationId xmlns:p14="http://schemas.microsoft.com/office/powerpoint/2010/main" val="77692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DEB2C5-BD11-3957-BC89-52AC5EBB3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663687"/>
            <a:ext cx="8686800" cy="1534602"/>
          </a:xfrm>
        </p:spPr>
        <p:txBody>
          <a:bodyPr>
            <a:normAutofit/>
          </a:bodyPr>
          <a:lstStyle/>
          <a:p>
            <a:pPr algn="ctr"/>
            <a:r>
              <a:rPr lang="de-DE"/>
              <a:t>Vielen Dank </a:t>
            </a:r>
            <a:br>
              <a:rPr lang="de-DE"/>
            </a:br>
            <a:r>
              <a:rPr lang="de-DE"/>
              <a:t>für die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4138036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86640-1C6F-2487-C361-A03C71F9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64E4FA-B362-6B21-735B-BA48B5138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839" y="1871529"/>
            <a:ext cx="11562459" cy="3837062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endParaRPr lang="de-DE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0" indent="0" algn="l">
              <a:buNone/>
            </a:pPr>
            <a:r>
              <a:rPr lang="de-DE" dirty="0"/>
              <a:t>Vokabelkarte: 		</a:t>
            </a:r>
            <a:r>
              <a:rPr lang="de-DE" sz="1100" dirty="0">
                <a:latin typeface="Univers Condensed Light" panose="020F0502020204030204" pitchFamily="34" charset="0"/>
                <a:hlinkClick r:id="rId2"/>
              </a:rPr>
              <a:t>https://www.tonerdepot.ro/bunuri/34137/carti-cu-hartie-a6-herlitz</a:t>
            </a:r>
            <a:endParaRPr lang="de-DE" sz="1800" dirty="0">
              <a:latin typeface="Univers Condensed Light" panose="020F0502020204030204" pitchFamily="34" charset="0"/>
            </a:endParaRPr>
          </a:p>
          <a:p>
            <a:pPr marL="0" indent="0">
              <a:buNone/>
            </a:pPr>
            <a:r>
              <a:rPr lang="de-DE" dirty="0"/>
              <a:t>Grüner Haken:		</a:t>
            </a:r>
            <a:r>
              <a:rPr lang="de-DE" sz="1100" dirty="0">
                <a:latin typeface="Univers Condensed Light" panose="020F0502020204030204" pitchFamily="34" charset="0"/>
                <a:hlinkClick r:id="rId3"/>
              </a:rPr>
              <a:t>https://de.freepik.com/freie-psd/ueberpruefen-sie-das-symbol-isoliert_44989288.htm#fromView=keyword&amp;page=1&amp;position=2&amp;uuid=f7ca9ab9-56a8-4b40-92ef-565072140e8c</a:t>
            </a:r>
            <a:endParaRPr lang="de-DE" sz="2100" dirty="0">
              <a:latin typeface="Univers Condensed Light" panose="020F0502020204030204" pitchFamily="34" charset="0"/>
            </a:endParaRPr>
          </a:p>
          <a:p>
            <a:pPr marL="0" indent="0" algn="l">
              <a:buNone/>
            </a:pPr>
            <a:r>
              <a:rPr lang="de-DE" dirty="0"/>
              <a:t>Rotes X:		 	</a:t>
            </a:r>
            <a:r>
              <a:rPr lang="de-DE" sz="1100" dirty="0">
                <a:latin typeface="Univers Condensed Light" panose="020F0502020204030204" pitchFamily="34" charset="0"/>
                <a:hlinkClick r:id="rId4"/>
              </a:rPr>
              <a:t>https://de.freepik.com/freie-psd/kreuzzeichen-isoliert_187443403.htm#fromview=search&amp;page=1&amp;position=7&amp;uuid=604f1e41-4e32-4bb7-b5fa-bdd3aa6a230e</a:t>
            </a:r>
            <a:endParaRPr lang="de-DE" dirty="0">
              <a:latin typeface="Univers Condensed Light" panose="020F0502020204030204" pitchFamily="34" charset="0"/>
            </a:endParaRPr>
          </a:p>
          <a:p>
            <a:pPr marL="0" indent="0">
              <a:buClr>
                <a:srgbClr val="FFFFFF"/>
              </a:buClr>
              <a:buNone/>
            </a:pPr>
            <a:endParaRPr lang="de-DE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5384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DEB2C5-BD11-3957-BC89-52AC5EBB3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194560"/>
            <a:ext cx="8686800" cy="1534602"/>
          </a:xfrm>
        </p:spPr>
        <p:txBody>
          <a:bodyPr>
            <a:normAutofit/>
          </a:bodyPr>
          <a:lstStyle/>
          <a:p>
            <a:pPr algn="ctr"/>
            <a:r>
              <a:rPr lang="de-DE"/>
              <a:t>Diskussion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F31619-3F46-EA61-C608-6664BBB2D6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5481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86640-1C6F-2487-C361-A03C71F9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Q&amp;A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64E4FA-B362-6B21-735B-BA48B5138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FFFF"/>
              </a:buClr>
            </a:pPr>
            <a:endParaRPr lang="de-DE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de-DE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Würden nicht 2 Views in 90° ausreichen? (1x Kopf, 1x Seite)</a:t>
            </a:r>
          </a:p>
          <a:p>
            <a:pPr lvl="1">
              <a:buClr>
                <a:srgbClr val="FFFFFF"/>
              </a:buClr>
            </a:pPr>
            <a:r>
              <a:rPr lang="de-DE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Nein. </a:t>
            </a:r>
            <a:r>
              <a:rPr lang="de-DE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Bsp</a:t>
            </a:r>
            <a:r>
              <a:rPr lang="de-DE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Getriebewelle</a:t>
            </a:r>
          </a:p>
        </p:txBody>
      </p:sp>
    </p:spTree>
    <p:extLst>
      <p:ext uri="{BB962C8B-B14F-4D97-AF65-F5344CB8AC3E}">
        <p14:creationId xmlns:p14="http://schemas.microsoft.com/office/powerpoint/2010/main" val="251710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D7613B-80AE-4DBE-6C03-BACED0C9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Gliederung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D5EF5C-CCF9-363F-7479-E97099EA6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55273"/>
            <a:ext cx="9905998" cy="450272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Themenauswahl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Erste Schritte mit CAD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Bauteil Isolation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Ground Truth Library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Feature Extraktion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Modell Design</a:t>
            </a:r>
            <a:endParaRPr lang="de-DE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Training</a:t>
            </a:r>
            <a:endParaRPr lang="de-DE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Verifikation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Ausblick</a:t>
            </a:r>
            <a:endParaRPr lang="de-DE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endParaRPr lang="de-DE" dirty="0"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75000"/>
                    </a:prstClr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226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CBA5BBED-56EC-F4A2-6639-BCCC64665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244" y="2094329"/>
            <a:ext cx="12202886" cy="2585886"/>
          </a:xfrm>
          <a:prstGeom prst="rect">
            <a:avLst/>
          </a:prstGeom>
        </p:spPr>
      </p:pic>
      <p:pic>
        <p:nvPicPr>
          <p:cNvPr id="15" name="Picture 14" descr="A computer code with white text&#10;&#10;Description automatically generated">
            <a:extLst>
              <a:ext uri="{FF2B5EF4-FFF2-40B4-BE49-F238E27FC236}">
                <a16:creationId xmlns:a16="http://schemas.microsoft.com/office/drawing/2014/main" id="{80A3F6BB-FFDA-9638-1D87-690D7DC2E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420" y="5466862"/>
            <a:ext cx="7100834" cy="1107199"/>
          </a:xfrm>
          <a:prstGeom prst="rect">
            <a:avLst/>
          </a:prstGeom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F052D682-F0AF-7183-3CAE-8A978E0EB60B}"/>
              </a:ext>
            </a:extLst>
          </p:cNvPr>
          <p:cNvSpPr txBox="1"/>
          <p:nvPr/>
        </p:nvSpPr>
        <p:spPr>
          <a:xfrm>
            <a:off x="3271088" y="3410325"/>
            <a:ext cx="3399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rgbClr val="D60404"/>
                </a:solidFill>
              </a:rPr>
              <a:t>1 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789C078-1DE8-035B-CA54-15C5D68177FD}"/>
              </a:ext>
            </a:extLst>
          </p:cNvPr>
          <p:cNvSpPr txBox="1"/>
          <p:nvPr/>
        </p:nvSpPr>
        <p:spPr>
          <a:xfrm>
            <a:off x="4919635" y="3410325"/>
            <a:ext cx="23714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rgbClr val="D60404"/>
                </a:solidFill>
              </a:rPr>
              <a:t>2 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0ADC7E-B7D9-A953-192D-2E60781CDEBA}"/>
              </a:ext>
            </a:extLst>
          </p:cNvPr>
          <p:cNvSpPr txBox="1"/>
          <p:nvPr/>
        </p:nvSpPr>
        <p:spPr>
          <a:xfrm>
            <a:off x="6327628" y="3410325"/>
            <a:ext cx="27554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rgbClr val="D60404"/>
                </a:solidFill>
              </a:rPr>
              <a:t>3 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AC87D1F1-9BC3-344C-4233-1F5D744BDC24}"/>
              </a:ext>
            </a:extLst>
          </p:cNvPr>
          <p:cNvSpPr txBox="1"/>
          <p:nvPr/>
        </p:nvSpPr>
        <p:spPr>
          <a:xfrm>
            <a:off x="3044566" y="1218724"/>
            <a:ext cx="110108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b="1" dirty="0" err="1">
                <a:solidFill>
                  <a:srgbClr val="FFFF00"/>
                </a:solidFill>
              </a:rPr>
              <a:t>Entry_ID</a:t>
            </a:r>
            <a:endParaRPr lang="de-DE" b="1" dirty="0">
              <a:solidFill>
                <a:srgbClr val="FFFF00"/>
              </a:solidFill>
            </a:endParaRPr>
          </a:p>
        </p:txBody>
      </p:sp>
      <p:cxnSp>
        <p:nvCxnSpPr>
          <p:cNvPr id="4" name="Gerade Verbindung mit Pfeil 24">
            <a:extLst>
              <a:ext uri="{FF2B5EF4-FFF2-40B4-BE49-F238E27FC236}">
                <a16:creationId xmlns:a16="http://schemas.microsoft.com/office/drawing/2014/main" id="{06191BC8-2059-CA17-00BD-3080BC8E9636}"/>
              </a:ext>
            </a:extLst>
          </p:cNvPr>
          <p:cNvCxnSpPr>
            <a:cxnSpLocks/>
          </p:cNvCxnSpPr>
          <p:nvPr/>
        </p:nvCxnSpPr>
        <p:spPr>
          <a:xfrm flipH="1">
            <a:off x="324999" y="1588056"/>
            <a:ext cx="3148744" cy="1384092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feld 65">
            <a:extLst>
              <a:ext uri="{FF2B5EF4-FFF2-40B4-BE49-F238E27FC236}">
                <a16:creationId xmlns:a16="http://schemas.microsoft.com/office/drawing/2014/main" id="{766FD63C-4BEE-8559-2A47-89D56068181A}"/>
              </a:ext>
            </a:extLst>
          </p:cNvPr>
          <p:cNvSpPr txBox="1"/>
          <p:nvPr/>
        </p:nvSpPr>
        <p:spPr>
          <a:xfrm>
            <a:off x="6580664" y="3415536"/>
            <a:ext cx="37776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rgbClr val="D60404"/>
                </a:solidFill>
              </a:rPr>
              <a:t>4 </a:t>
            </a:r>
          </a:p>
        </p:txBody>
      </p:sp>
      <p:sp>
        <p:nvSpPr>
          <p:cNvPr id="11" name="Right Brace 9">
            <a:extLst>
              <a:ext uri="{FF2B5EF4-FFF2-40B4-BE49-F238E27FC236}">
                <a16:creationId xmlns:a16="http://schemas.microsoft.com/office/drawing/2014/main" id="{26DBC36E-F49F-6AB1-1A6C-341A7F050E32}"/>
              </a:ext>
            </a:extLst>
          </p:cNvPr>
          <p:cNvSpPr/>
          <p:nvPr/>
        </p:nvSpPr>
        <p:spPr>
          <a:xfrm rot="16200000">
            <a:off x="1897814" y="1949042"/>
            <a:ext cx="220261" cy="2366604"/>
          </a:xfrm>
          <a:prstGeom prst="rightBrace">
            <a:avLst>
              <a:gd name="adj1" fmla="val 45831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65">
            <a:extLst>
              <a:ext uri="{FF2B5EF4-FFF2-40B4-BE49-F238E27FC236}">
                <a16:creationId xmlns:a16="http://schemas.microsoft.com/office/drawing/2014/main" id="{419388F6-368A-0B85-2433-FD87F7E5C767}"/>
              </a:ext>
            </a:extLst>
          </p:cNvPr>
          <p:cNvSpPr txBox="1"/>
          <p:nvPr/>
        </p:nvSpPr>
        <p:spPr>
          <a:xfrm>
            <a:off x="7060380" y="3410325"/>
            <a:ext cx="37776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rgbClr val="D60404"/>
                </a:solidFill>
              </a:rPr>
              <a:t>5 </a:t>
            </a:r>
          </a:p>
        </p:txBody>
      </p:sp>
      <p:sp>
        <p:nvSpPr>
          <p:cNvPr id="22" name="Textfeld 65">
            <a:extLst>
              <a:ext uri="{FF2B5EF4-FFF2-40B4-BE49-F238E27FC236}">
                <a16:creationId xmlns:a16="http://schemas.microsoft.com/office/drawing/2014/main" id="{BF235453-D2B0-4D7A-60B1-CC0DFF130B90}"/>
              </a:ext>
            </a:extLst>
          </p:cNvPr>
          <p:cNvSpPr txBox="1"/>
          <p:nvPr/>
        </p:nvSpPr>
        <p:spPr>
          <a:xfrm>
            <a:off x="7448080" y="3410325"/>
            <a:ext cx="37776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rgbClr val="D60404"/>
                </a:solidFill>
              </a:rPr>
              <a:t>6</a:t>
            </a:r>
          </a:p>
        </p:txBody>
      </p:sp>
      <p:sp>
        <p:nvSpPr>
          <p:cNvPr id="29" name="Right Brace 9">
            <a:extLst>
              <a:ext uri="{FF2B5EF4-FFF2-40B4-BE49-F238E27FC236}">
                <a16:creationId xmlns:a16="http://schemas.microsoft.com/office/drawing/2014/main" id="{DD9DF56C-306C-1897-9498-90B99E9B4002}"/>
              </a:ext>
            </a:extLst>
          </p:cNvPr>
          <p:cNvSpPr/>
          <p:nvPr/>
        </p:nvSpPr>
        <p:spPr>
          <a:xfrm rot="16200000">
            <a:off x="218371" y="2850295"/>
            <a:ext cx="220261" cy="569230"/>
          </a:xfrm>
          <a:prstGeom prst="rightBrace">
            <a:avLst>
              <a:gd name="adj1" fmla="val 45831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Gerade Verbindung mit Pfeil 24">
            <a:extLst>
              <a:ext uri="{FF2B5EF4-FFF2-40B4-BE49-F238E27FC236}">
                <a16:creationId xmlns:a16="http://schemas.microsoft.com/office/drawing/2014/main" id="{54912D35-5B19-E33C-A614-ECB7076BF817}"/>
              </a:ext>
            </a:extLst>
          </p:cNvPr>
          <p:cNvCxnSpPr>
            <a:cxnSpLocks/>
          </p:cNvCxnSpPr>
          <p:nvPr/>
        </p:nvCxnSpPr>
        <p:spPr>
          <a:xfrm flipH="1">
            <a:off x="2028403" y="1943401"/>
            <a:ext cx="2447400" cy="1028746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D9F1A999-60EB-5033-947D-C3CE0491B6CA}"/>
              </a:ext>
            </a:extLst>
          </p:cNvPr>
          <p:cNvSpPr txBox="1"/>
          <p:nvPr/>
        </p:nvSpPr>
        <p:spPr>
          <a:xfrm>
            <a:off x="3887456" y="1574069"/>
            <a:ext cx="126025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b="1" dirty="0">
                <a:solidFill>
                  <a:srgbClr val="FFFF00"/>
                </a:solidFill>
              </a:rPr>
              <a:t>Keyword</a:t>
            </a:r>
          </a:p>
        </p:txBody>
      </p:sp>
      <p:sp>
        <p:nvSpPr>
          <p:cNvPr id="39" name="Right Brace 9">
            <a:extLst>
              <a:ext uri="{FF2B5EF4-FFF2-40B4-BE49-F238E27FC236}">
                <a16:creationId xmlns:a16="http://schemas.microsoft.com/office/drawing/2014/main" id="{3B0E6A87-272B-140C-2AAB-844C432A2C43}"/>
              </a:ext>
            </a:extLst>
          </p:cNvPr>
          <p:cNvSpPr/>
          <p:nvPr/>
        </p:nvSpPr>
        <p:spPr>
          <a:xfrm rot="5400000">
            <a:off x="4989380" y="2183913"/>
            <a:ext cx="157307" cy="2418392"/>
          </a:xfrm>
          <a:prstGeom prst="rightBrace">
            <a:avLst>
              <a:gd name="adj1" fmla="val 45831"/>
              <a:gd name="adj2" fmla="val 50000"/>
            </a:avLst>
          </a:prstGeom>
          <a:ln w="38100">
            <a:solidFill>
              <a:srgbClr val="D6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e 9">
            <a:extLst>
              <a:ext uri="{FF2B5EF4-FFF2-40B4-BE49-F238E27FC236}">
                <a16:creationId xmlns:a16="http://schemas.microsoft.com/office/drawing/2014/main" id="{FCA03D4E-F383-A96C-0B20-C45EECCF9A2E}"/>
              </a:ext>
            </a:extLst>
          </p:cNvPr>
          <p:cNvSpPr/>
          <p:nvPr/>
        </p:nvSpPr>
        <p:spPr>
          <a:xfrm rot="5400000">
            <a:off x="3349645" y="3265828"/>
            <a:ext cx="157307" cy="254561"/>
          </a:xfrm>
          <a:prstGeom prst="rightBrace">
            <a:avLst>
              <a:gd name="adj1" fmla="val 45831"/>
              <a:gd name="adj2" fmla="val 50000"/>
            </a:avLst>
          </a:prstGeom>
          <a:ln w="38100">
            <a:solidFill>
              <a:srgbClr val="D6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e 9">
            <a:extLst>
              <a:ext uri="{FF2B5EF4-FFF2-40B4-BE49-F238E27FC236}">
                <a16:creationId xmlns:a16="http://schemas.microsoft.com/office/drawing/2014/main" id="{D1C908DC-4B44-6406-DAD9-6C67633FB676}"/>
              </a:ext>
            </a:extLst>
          </p:cNvPr>
          <p:cNvSpPr/>
          <p:nvPr/>
        </p:nvSpPr>
        <p:spPr>
          <a:xfrm rot="5400000">
            <a:off x="6406877" y="3333090"/>
            <a:ext cx="157307" cy="120036"/>
          </a:xfrm>
          <a:prstGeom prst="rightBrace">
            <a:avLst>
              <a:gd name="adj1" fmla="val 45831"/>
              <a:gd name="adj2" fmla="val 50000"/>
            </a:avLst>
          </a:prstGeom>
          <a:ln w="38100">
            <a:solidFill>
              <a:srgbClr val="D6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Brace 9">
            <a:extLst>
              <a:ext uri="{FF2B5EF4-FFF2-40B4-BE49-F238E27FC236}">
                <a16:creationId xmlns:a16="http://schemas.microsoft.com/office/drawing/2014/main" id="{C237C302-B200-A8C1-45EA-68F01F9EF2E6}"/>
              </a:ext>
            </a:extLst>
          </p:cNvPr>
          <p:cNvSpPr/>
          <p:nvPr/>
        </p:nvSpPr>
        <p:spPr>
          <a:xfrm rot="5400000">
            <a:off x="6675195" y="3283665"/>
            <a:ext cx="157310" cy="218890"/>
          </a:xfrm>
          <a:prstGeom prst="rightBrace">
            <a:avLst>
              <a:gd name="adj1" fmla="val 45831"/>
              <a:gd name="adj2" fmla="val 50000"/>
            </a:avLst>
          </a:prstGeom>
          <a:ln w="38100">
            <a:solidFill>
              <a:srgbClr val="D6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9">
            <a:extLst>
              <a:ext uri="{FF2B5EF4-FFF2-40B4-BE49-F238E27FC236}">
                <a16:creationId xmlns:a16="http://schemas.microsoft.com/office/drawing/2014/main" id="{E9783ACD-BCC6-D765-3557-B81371DE6988}"/>
              </a:ext>
            </a:extLst>
          </p:cNvPr>
          <p:cNvSpPr/>
          <p:nvPr/>
        </p:nvSpPr>
        <p:spPr>
          <a:xfrm rot="5400000">
            <a:off x="7148793" y="3117479"/>
            <a:ext cx="157307" cy="549736"/>
          </a:xfrm>
          <a:prstGeom prst="rightBrace">
            <a:avLst>
              <a:gd name="adj1" fmla="val 45831"/>
              <a:gd name="adj2" fmla="val 50000"/>
            </a:avLst>
          </a:prstGeom>
          <a:ln w="38100">
            <a:solidFill>
              <a:srgbClr val="D6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Brace 9">
            <a:extLst>
              <a:ext uri="{FF2B5EF4-FFF2-40B4-BE49-F238E27FC236}">
                <a16:creationId xmlns:a16="http://schemas.microsoft.com/office/drawing/2014/main" id="{58EDBBF4-B898-790E-3C45-D21DE51BEF5E}"/>
              </a:ext>
            </a:extLst>
          </p:cNvPr>
          <p:cNvSpPr/>
          <p:nvPr/>
        </p:nvSpPr>
        <p:spPr>
          <a:xfrm rot="5400000">
            <a:off x="7534872" y="3344687"/>
            <a:ext cx="157309" cy="95323"/>
          </a:xfrm>
          <a:prstGeom prst="rightBrace">
            <a:avLst>
              <a:gd name="adj1" fmla="val 45831"/>
              <a:gd name="adj2" fmla="val 50000"/>
            </a:avLst>
          </a:prstGeom>
          <a:ln w="38100">
            <a:solidFill>
              <a:srgbClr val="D6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01E02A9-7205-D8F1-4D17-173C501B45C9}"/>
              </a:ext>
            </a:extLst>
          </p:cNvPr>
          <p:cNvGrpSpPr/>
          <p:nvPr/>
        </p:nvGrpSpPr>
        <p:grpSpPr>
          <a:xfrm>
            <a:off x="6105503" y="176266"/>
            <a:ext cx="6096000" cy="3090144"/>
            <a:chOff x="6105503" y="176266"/>
            <a:chExt cx="6096000" cy="3090144"/>
          </a:xfrm>
        </p:grpSpPr>
        <p:pic>
          <p:nvPicPr>
            <p:cNvPr id="13" name="Picture 12" descr="A computer code with white text&#10;&#10;Description automatically generated">
              <a:extLst>
                <a:ext uri="{FF2B5EF4-FFF2-40B4-BE49-F238E27FC236}">
                  <a16:creationId xmlns:a16="http://schemas.microsoft.com/office/drawing/2014/main" id="{B866AFB1-B0A1-F7A0-B2EF-CC2149D25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5503" y="176266"/>
              <a:ext cx="6096000" cy="1086772"/>
            </a:xfrm>
            <a:prstGeom prst="rect">
              <a:avLst/>
            </a:prstGeom>
          </p:spPr>
        </p:pic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C5793E6F-E166-94D8-F859-1DD82A0B1F0D}"/>
                </a:ext>
              </a:extLst>
            </p:cNvPr>
            <p:cNvSpPr txBox="1"/>
            <p:nvPr/>
          </p:nvSpPr>
          <p:spPr>
            <a:xfrm>
              <a:off x="6229291" y="1454915"/>
              <a:ext cx="1920488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de-DE" b="1" dirty="0">
                  <a:solidFill>
                    <a:srgbClr val="D60404"/>
                  </a:solidFill>
                </a:rPr>
                <a:t>Parent </a:t>
              </a:r>
              <a:r>
                <a:rPr lang="de-DE" b="1" dirty="0" err="1">
                  <a:solidFill>
                    <a:srgbClr val="D60404"/>
                  </a:solidFill>
                </a:rPr>
                <a:t>Product</a:t>
              </a:r>
              <a:endParaRPr lang="de-DE" b="1" dirty="0">
                <a:solidFill>
                  <a:srgbClr val="D60404"/>
                </a:solidFill>
              </a:endParaRPr>
            </a:p>
          </p:txBody>
        </p: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EEFED380-F256-60A6-B578-8AB714185419}"/>
                </a:ext>
              </a:extLst>
            </p:cNvPr>
            <p:cNvCxnSpPr>
              <a:cxnSpLocks/>
            </p:cNvCxnSpPr>
            <p:nvPr/>
          </p:nvCxnSpPr>
          <p:spPr>
            <a:xfrm>
              <a:off x="7249260" y="801189"/>
              <a:ext cx="1346100" cy="0"/>
            </a:xfrm>
            <a:prstGeom prst="line">
              <a:avLst/>
            </a:prstGeom>
            <a:ln w="38100">
              <a:solidFill>
                <a:srgbClr val="D604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C7EA78-B9FC-6703-E0BE-13185047A2D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962172" y="1599282"/>
              <a:ext cx="2898267" cy="43598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D60404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58" name="Connector: Curved 7">
            <a:extLst>
              <a:ext uri="{FF2B5EF4-FFF2-40B4-BE49-F238E27FC236}">
                <a16:creationId xmlns:a16="http://schemas.microsoft.com/office/drawing/2014/main" id="{6C48DE3A-730F-C1B2-A336-B9BD8B958F29}"/>
              </a:ext>
            </a:extLst>
          </p:cNvPr>
          <p:cNvCxnSpPr>
            <a:cxnSpLocks/>
          </p:cNvCxnSpPr>
          <p:nvPr/>
        </p:nvCxnSpPr>
        <p:spPr>
          <a:xfrm rot="5400000">
            <a:off x="5104682" y="3623280"/>
            <a:ext cx="2148709" cy="1712376"/>
          </a:xfrm>
          <a:prstGeom prst="curvedConnector3">
            <a:avLst>
              <a:gd name="adj1" fmla="val 50000"/>
            </a:avLst>
          </a:prstGeom>
          <a:ln w="38100">
            <a:solidFill>
              <a:srgbClr val="D60404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4E86AB26-E680-BF84-4ECB-A8D5D2281C5A}"/>
              </a:ext>
            </a:extLst>
          </p:cNvPr>
          <p:cNvSpPr txBox="1"/>
          <p:nvPr/>
        </p:nvSpPr>
        <p:spPr>
          <a:xfrm>
            <a:off x="5409449" y="4957178"/>
            <a:ext cx="105594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b="1" dirty="0" err="1">
                <a:solidFill>
                  <a:srgbClr val="D60404"/>
                </a:solidFill>
              </a:rPr>
              <a:t>Product</a:t>
            </a:r>
            <a:endParaRPr lang="de-DE" b="1" dirty="0">
              <a:solidFill>
                <a:srgbClr val="D60404"/>
              </a:solidFill>
            </a:endParaRPr>
          </a:p>
        </p:txBody>
      </p: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BAF82EC1-71EB-9A3C-C1D9-8919D9508736}"/>
              </a:ext>
            </a:extLst>
          </p:cNvPr>
          <p:cNvCxnSpPr>
            <a:cxnSpLocks/>
          </p:cNvCxnSpPr>
          <p:nvPr/>
        </p:nvCxnSpPr>
        <p:spPr>
          <a:xfrm>
            <a:off x="6652266" y="6117772"/>
            <a:ext cx="2082571" cy="0"/>
          </a:xfrm>
          <a:prstGeom prst="line">
            <a:avLst/>
          </a:prstGeom>
          <a:ln w="38100">
            <a:solidFill>
              <a:srgbClr val="D6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B98533EA-07D9-7B33-0704-32ED39FA3E7D}"/>
              </a:ext>
            </a:extLst>
          </p:cNvPr>
          <p:cNvSpPr txBox="1"/>
          <p:nvPr/>
        </p:nvSpPr>
        <p:spPr>
          <a:xfrm>
            <a:off x="1191662" y="4929187"/>
            <a:ext cx="182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7030A0"/>
                </a:solidFill>
              </a:rPr>
              <a:t>Blatt im Baum</a:t>
            </a:r>
          </a:p>
        </p:txBody>
      </p:sp>
      <p:cxnSp>
        <p:nvCxnSpPr>
          <p:cNvPr id="27" name="Gerade Verbindung mit Pfeil 24">
            <a:extLst>
              <a:ext uri="{FF2B5EF4-FFF2-40B4-BE49-F238E27FC236}">
                <a16:creationId xmlns:a16="http://schemas.microsoft.com/office/drawing/2014/main" id="{BFB9539D-A309-0256-6E76-B44A810FE3EF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2105894" y="4393229"/>
            <a:ext cx="4046181" cy="535958"/>
          </a:xfrm>
          <a:prstGeom prst="straightConnector1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Gerade Verbindung mit Pfeil 24">
            <a:extLst>
              <a:ext uri="{FF2B5EF4-FFF2-40B4-BE49-F238E27FC236}">
                <a16:creationId xmlns:a16="http://schemas.microsoft.com/office/drawing/2014/main" id="{A17C00E0-F4C3-CB33-C4D4-1586106D88F6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2105894" y="2312733"/>
            <a:ext cx="4046181" cy="2616454"/>
          </a:xfrm>
          <a:prstGeom prst="straightConnector1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 Verbindung mit Pfeil 24">
            <a:extLst>
              <a:ext uri="{FF2B5EF4-FFF2-40B4-BE49-F238E27FC236}">
                <a16:creationId xmlns:a16="http://schemas.microsoft.com/office/drawing/2014/main" id="{6C84211D-D031-1142-6C61-00C0BAC97296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2105894" y="3381178"/>
            <a:ext cx="4046959" cy="1548009"/>
          </a:xfrm>
          <a:prstGeom prst="straightConnector1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A573537D-091F-1DDF-F3E9-484F766FBECF}"/>
              </a:ext>
            </a:extLst>
          </p:cNvPr>
          <p:cNvSpPr txBox="1"/>
          <p:nvPr/>
        </p:nvSpPr>
        <p:spPr>
          <a:xfrm>
            <a:off x="9470061" y="753504"/>
            <a:ext cx="26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7030A0"/>
                </a:solidFill>
              </a:rPr>
              <a:t>Elternknoten im Baum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5CBD194-5842-5796-B558-E51289CFFAD7}"/>
              </a:ext>
            </a:extLst>
          </p:cNvPr>
          <p:cNvGrpSpPr/>
          <p:nvPr/>
        </p:nvGrpSpPr>
        <p:grpSpPr>
          <a:xfrm>
            <a:off x="3322129" y="1426113"/>
            <a:ext cx="5814324" cy="3420994"/>
            <a:chOff x="3438087" y="1525660"/>
            <a:chExt cx="5814324" cy="3420994"/>
          </a:xfrm>
          <a:effectLst>
            <a:glow rad="228600">
              <a:srgbClr val="D60404">
                <a:alpha val="40000"/>
              </a:srgbClr>
            </a:glow>
          </a:effectLst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34834C26-0C48-B5FA-6B6D-D54FE5AF7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453" t="23197" r="13124" b="24233"/>
            <a:stretch/>
          </p:blipFill>
          <p:spPr>
            <a:xfrm rot="21420000">
              <a:off x="3438087" y="1525660"/>
              <a:ext cx="5814324" cy="3420994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E75A997-38D7-FEC8-4563-6A7C1E521256}"/>
                </a:ext>
              </a:extLst>
            </p:cNvPr>
            <p:cNvSpPr txBox="1"/>
            <p:nvPr/>
          </p:nvSpPr>
          <p:spPr>
            <a:xfrm rot="21448486">
              <a:off x="4599938" y="1747576"/>
              <a:ext cx="19351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b="1" dirty="0">
                  <a:solidFill>
                    <a:srgbClr val="D60404"/>
                  </a:solidFill>
                  <a:latin typeface="ScriptS" panose="00000400000000000000" pitchFamily="2" charset="0"/>
                  <a:cs typeface="ScriptS" panose="00000400000000000000" pitchFamily="2" charset="0"/>
                </a:rPr>
                <a:t>Produkt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C94E0642-3AD5-5F52-3558-4C02AF9A0F3D}"/>
                </a:ext>
              </a:extLst>
            </p:cNvPr>
            <p:cNvSpPr txBox="1"/>
            <p:nvPr/>
          </p:nvSpPr>
          <p:spPr>
            <a:xfrm rot="21448486">
              <a:off x="3554212" y="2390537"/>
              <a:ext cx="52496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u="sng" dirty="0">
                  <a:solidFill>
                    <a:srgbClr val="D60404"/>
                  </a:solidFill>
                  <a:latin typeface="ScriptS" panose="00000400000000000000" pitchFamily="2" charset="0"/>
                  <a:cs typeface="ScriptS" panose="00000400000000000000" pitchFamily="2" charset="0"/>
                </a:rPr>
                <a:t>abstrakte</a:t>
              </a:r>
              <a:r>
                <a:rPr lang="de-DE" sz="3200" dirty="0">
                  <a:solidFill>
                    <a:srgbClr val="D60404"/>
                  </a:solidFill>
                  <a:latin typeface="ScriptS" panose="00000400000000000000" pitchFamily="2" charset="0"/>
                  <a:cs typeface="ScriptS" panose="00000400000000000000" pitchFamily="2" charset="0"/>
                </a:rPr>
                <a:t> </a:t>
              </a:r>
              <a:r>
                <a:rPr lang="de-DE" sz="3200" dirty="0" err="1">
                  <a:solidFill>
                    <a:srgbClr val="D60404"/>
                  </a:solidFill>
                  <a:latin typeface="ScriptS" panose="00000400000000000000" pitchFamily="2" charset="0"/>
                  <a:cs typeface="ScriptS" panose="00000400000000000000" pitchFamily="2" charset="0"/>
                </a:rPr>
                <a:t>geometr</a:t>
              </a:r>
              <a:r>
                <a:rPr lang="de-DE" sz="3200" dirty="0">
                  <a:solidFill>
                    <a:srgbClr val="D60404"/>
                  </a:solidFill>
                  <a:latin typeface="ScriptS" panose="00000400000000000000" pitchFamily="2" charset="0"/>
                  <a:cs typeface="ScriptS" panose="00000400000000000000" pitchFamily="2" charset="0"/>
                </a:rPr>
                <a:t>. </a:t>
              </a:r>
              <a:r>
                <a:rPr lang="de-DE" sz="3200" dirty="0" err="1">
                  <a:solidFill>
                    <a:srgbClr val="D60404"/>
                  </a:solidFill>
                  <a:latin typeface="ScriptS" panose="00000400000000000000" pitchFamily="2" charset="0"/>
                  <a:cs typeface="ScriptS" panose="00000400000000000000" pitchFamily="2" charset="0"/>
                </a:rPr>
                <a:t>Def</a:t>
              </a:r>
              <a:r>
                <a:rPr lang="de-DE" sz="3200" dirty="0">
                  <a:solidFill>
                    <a:srgbClr val="D60404"/>
                  </a:solidFill>
                  <a:latin typeface="ScriptS" panose="00000400000000000000" pitchFamily="2" charset="0"/>
                  <a:cs typeface="ScriptS" panose="00000400000000000000" pitchFamily="2" charset="0"/>
                </a:rPr>
                <a:t>.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1A7398F-662E-AB61-F16A-3C3A1BB48C87}"/>
                </a:ext>
              </a:extLst>
            </p:cNvPr>
            <p:cNvSpPr txBox="1"/>
            <p:nvPr/>
          </p:nvSpPr>
          <p:spPr>
            <a:xfrm rot="21448486">
              <a:off x="3606688" y="3292294"/>
              <a:ext cx="52537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dirty="0">
                  <a:solidFill>
                    <a:srgbClr val="D60404"/>
                  </a:solidFill>
                  <a:latin typeface="ScriptS" panose="00000400000000000000" pitchFamily="2" charset="0"/>
                  <a:cs typeface="ScriptS" panose="00000400000000000000" pitchFamily="2" charset="0"/>
                </a:rPr>
                <a:t>Instanziiert von 1…n </a:t>
              </a:r>
              <a:r>
                <a:rPr lang="de-DE" sz="3200" u="sng" dirty="0">
                  <a:solidFill>
                    <a:srgbClr val="D60404"/>
                  </a:solidFill>
                  <a:latin typeface="ScriptS" panose="00000400000000000000" pitchFamily="2" charset="0"/>
                  <a:cs typeface="ScriptS" panose="00000400000000000000" pitchFamily="2" charset="0"/>
                </a:rPr>
                <a:t>Bauteilen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06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-0.06758 -0.75371 " pathEditMode="relative" rAng="0" ptsTypes="AA">
                                      <p:cBhvr>
                                        <p:cTn id="3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-376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26" grpId="0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365AD65C-5A51-49D9-E392-7BCFD27E970D}"/>
              </a:ext>
            </a:extLst>
          </p:cNvPr>
          <p:cNvSpPr/>
          <p:nvPr/>
        </p:nvSpPr>
        <p:spPr>
          <a:xfrm>
            <a:off x="4229017" y="1894434"/>
            <a:ext cx="5654587" cy="3838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786640-1C6F-2487-C361-A03C71F9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09600"/>
            <a:ext cx="10090179" cy="1905000"/>
          </a:xfrm>
        </p:spPr>
        <p:txBody>
          <a:bodyPr/>
          <a:lstStyle/>
          <a:p>
            <a:r>
              <a:rPr lang="de-DE"/>
              <a:t>6. </a:t>
            </a:r>
            <a:r>
              <a:rPr lang="de-DE" err="1"/>
              <a:t>ModelL</a:t>
            </a:r>
            <a:r>
              <a:rPr lang="de-DE"/>
              <a:t> DESIGN: MVCNN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10AD47F-27D8-B2E3-B423-AA8B34F3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88" r="2827"/>
          <a:stretch/>
        </p:blipFill>
        <p:spPr>
          <a:xfrm>
            <a:off x="5870033" y="1891999"/>
            <a:ext cx="276833" cy="380908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278C1117-8B75-AC80-9D2F-0D884F0A6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899" y="1868147"/>
            <a:ext cx="3825705" cy="3809086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46533020-FD62-4A0A-A906-526D4C509027}"/>
              </a:ext>
            </a:extLst>
          </p:cNvPr>
          <p:cNvSpPr txBox="1"/>
          <p:nvPr/>
        </p:nvSpPr>
        <p:spPr>
          <a:xfrm rot="19763015">
            <a:off x="4247041" y="6041615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Konkatenation</a:t>
            </a:r>
          </a:p>
        </p:txBody>
      </p:sp>
      <p:sp>
        <p:nvSpPr>
          <p:cNvPr id="3" name="Geschweifte Klammer rechts 2">
            <a:extLst>
              <a:ext uri="{FF2B5EF4-FFF2-40B4-BE49-F238E27FC236}">
                <a16:creationId xmlns:a16="http://schemas.microsoft.com/office/drawing/2014/main" id="{FD84A11A-F819-4646-4867-207F8507C942}"/>
              </a:ext>
            </a:extLst>
          </p:cNvPr>
          <p:cNvSpPr/>
          <p:nvPr/>
        </p:nvSpPr>
        <p:spPr>
          <a:xfrm>
            <a:off x="5629702" y="2034315"/>
            <a:ext cx="253991" cy="3197644"/>
          </a:xfrm>
          <a:prstGeom prst="rightBrace">
            <a:avLst>
              <a:gd name="adj1" fmla="val 59380"/>
              <a:gd name="adj2" fmla="val 541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110CAF-8D90-FE26-B163-75EC033C8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477751" y="-1071350"/>
            <a:ext cx="12192000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B5A13E8-55C1-DAA8-A226-99F86734B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718094" y="-145150"/>
            <a:ext cx="12192000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BC7E6BE-FB95-57F4-B058-F25C717B7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6981279" y="786058"/>
            <a:ext cx="12192000" cy="6858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8291CCA-B720-29AD-4C4A-A07625DCA2D9}"/>
              </a:ext>
            </a:extLst>
          </p:cNvPr>
          <p:cNvSpPr txBox="1"/>
          <p:nvPr/>
        </p:nvSpPr>
        <p:spPr>
          <a:xfrm rot="19763015">
            <a:off x="5955740" y="6074750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Vollvermascht</a:t>
            </a:r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9F6A7F3-47D2-A578-8E7A-F6C4FA71F3AF}"/>
              </a:ext>
            </a:extLst>
          </p:cNvPr>
          <p:cNvSpPr txBox="1"/>
          <p:nvPr/>
        </p:nvSpPr>
        <p:spPr>
          <a:xfrm rot="19763015">
            <a:off x="7864842" y="590114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Dropout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5CBC359-F2A2-95ED-0D3A-0546B05EC67C}"/>
              </a:ext>
            </a:extLst>
          </p:cNvPr>
          <p:cNvSpPr txBox="1"/>
          <p:nvPr/>
        </p:nvSpPr>
        <p:spPr>
          <a:xfrm rot="19763015">
            <a:off x="6752421" y="6147121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+</a:t>
            </a:r>
            <a:r>
              <a:rPr lang="de-DE" err="1"/>
              <a:t>ReLU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36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14DD7-0DFC-4418-65C7-C4A5006A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Isolation von Bauteilen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56CBF-F50D-D9F2-0F72-2CBC97B30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Manuell: 		Löschen auf Blattebene</a:t>
            </a:r>
            <a:r>
              <a:rPr lang="de-DE" baseline="30000" dirty="0"/>
              <a:t>1</a:t>
            </a:r>
          </a:p>
          <a:p>
            <a:r>
              <a:rPr lang="de-DE" dirty="0"/>
              <a:t>Toolgestützt: 	FreeCAD Python Skript</a:t>
            </a:r>
          </a:p>
          <a:p>
            <a:r>
              <a:rPr lang="de-DE" dirty="0"/>
              <a:t>Ziel:				1 Datei pro einmalige Form</a:t>
            </a:r>
          </a:p>
          <a:p>
            <a:pPr lvl="1"/>
            <a:r>
              <a:rPr lang="de-DE" dirty="0"/>
              <a:t>Produkt</a:t>
            </a:r>
          </a:p>
          <a:p>
            <a:pPr lvl="1"/>
            <a:r>
              <a:rPr lang="de-DE" dirty="0"/>
              <a:t>Formabgleich</a:t>
            </a:r>
            <a:r>
              <a:rPr lang="de-DE" baseline="30000" dirty="0"/>
              <a:t>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220E01D-2AF1-6405-B636-6D6284A39B74}"/>
              </a:ext>
            </a:extLst>
          </p:cNvPr>
          <p:cNvSpPr txBox="1"/>
          <p:nvPr/>
        </p:nvSpPr>
        <p:spPr>
          <a:xfrm>
            <a:off x="7337362" y="2919341"/>
            <a:ext cx="471315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dirty="0"/>
              <a:t>1) Phantom wenn Referenz nicht existiert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D46414E-E590-2B0A-FEF3-BBDE517FEC04}"/>
              </a:ext>
            </a:extLst>
          </p:cNvPr>
          <p:cNvGraphicFramePr>
            <a:graphicFrameLocks noGrp="1"/>
          </p:cNvGraphicFramePr>
          <p:nvPr/>
        </p:nvGraphicFramePr>
        <p:xfrm>
          <a:off x="7280661" y="-104218"/>
          <a:ext cx="4751376" cy="3042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1376">
                  <a:extLst>
                    <a:ext uri="{9D8B030D-6E8A-4147-A177-3AD203B41FA5}">
                      <a16:colId xmlns:a16="http://schemas.microsoft.com/office/drawing/2014/main" val="2896667404"/>
                    </a:ext>
                  </a:extLst>
                </a:gridCol>
              </a:tblGrid>
              <a:tr h="30428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47614"/>
                  </a:ext>
                </a:extLst>
              </a:tr>
            </a:tbl>
          </a:graphicData>
        </a:graphic>
      </p:graphicFrame>
      <p:pic>
        <p:nvPicPr>
          <p:cNvPr id="9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0FE5150-A1FD-E650-465F-D562DCC6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019" t="30927" r="51136" b="15608"/>
          <a:stretch/>
        </p:blipFill>
        <p:spPr>
          <a:xfrm>
            <a:off x="7280661" y="1101694"/>
            <a:ext cx="1880269" cy="1833337"/>
          </a:xfrm>
          <a:prstGeom prst="rect">
            <a:avLst/>
          </a:prstGeom>
        </p:spPr>
      </p:pic>
      <p:pic>
        <p:nvPicPr>
          <p:cNvPr id="10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1DFEE48-F29C-7C62-4656-7522E49D75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151" t="23873" r="1489" b="15029"/>
          <a:stretch/>
        </p:blipFill>
        <p:spPr>
          <a:xfrm>
            <a:off x="9027299" y="-104217"/>
            <a:ext cx="3004740" cy="303924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EF801F2-F6CA-4CCC-AF9B-561E196BF5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84" r="8152" b="3973"/>
          <a:stretch/>
        </p:blipFill>
        <p:spPr>
          <a:xfrm>
            <a:off x="7280661" y="3919394"/>
            <a:ext cx="4911339" cy="259571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24B21ED-997E-ED97-8EE1-57D7D15EDE7E}"/>
              </a:ext>
            </a:extLst>
          </p:cNvPr>
          <p:cNvSpPr txBox="1"/>
          <p:nvPr/>
        </p:nvSpPr>
        <p:spPr>
          <a:xfrm>
            <a:off x="7379755" y="6488668"/>
            <a:ext cx="460254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de-DE" dirty="0"/>
              <a:t>2) Unterschiedliche identische Produkte</a:t>
            </a:r>
          </a:p>
        </p:txBody>
      </p:sp>
    </p:spTree>
    <p:extLst>
      <p:ext uri="{BB962C8B-B14F-4D97-AF65-F5344CB8AC3E}">
        <p14:creationId xmlns:p14="http://schemas.microsoft.com/office/powerpoint/2010/main" val="1443062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B5B646-E393-799B-ED5E-7A668E406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5. Feature Extraktion: MVCNN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A03EB5-5D0B-F284-5369-40E7AF74E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Perspektive relevant</a:t>
            </a:r>
            <a:r>
              <a:rPr lang="de-DE" baseline="300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 (P)</a:t>
            </a:r>
          </a:p>
          <a:p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Tiefeninformation </a:t>
            </a:r>
            <a:r>
              <a:rPr lang="de-DE" baseline="300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(T)</a:t>
            </a:r>
            <a:endParaRPr lang="de-DE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</a:endParaRPr>
          </a:p>
          <a:p>
            <a:pPr lvl="1"/>
            <a:r>
              <a:rPr lang="de-DE" u="sng" dirty="0"/>
              <a:t>X-Ray</a:t>
            </a:r>
            <a:r>
              <a:rPr lang="de-DE" dirty="0"/>
              <a:t>		(Flugsicherheit)</a:t>
            </a:r>
            <a:endParaRPr lang="de-DE" u="sng" dirty="0"/>
          </a:p>
          <a:p>
            <a:pPr lvl="1"/>
            <a:r>
              <a:rPr lang="de-DE" u="sng" dirty="0"/>
              <a:t>Radar/ Lidar</a:t>
            </a:r>
            <a:r>
              <a:rPr lang="de-DE" dirty="0"/>
              <a:t>	(Selbstfahrende Autos)</a:t>
            </a:r>
            <a:endParaRPr lang="de-DE" u="sng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</a:endParaRP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6389F77D-27C8-D37A-02F1-8B23B307BDF8}"/>
              </a:ext>
            </a:extLst>
          </p:cNvPr>
          <p:cNvGraphicFramePr>
            <a:graphicFrameLocks noGrp="1"/>
          </p:cNvGraphicFramePr>
          <p:nvPr/>
        </p:nvGraphicFramePr>
        <p:xfrm>
          <a:off x="9710980" y="2477103"/>
          <a:ext cx="2375306" cy="64058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375306">
                  <a:extLst>
                    <a:ext uri="{9D8B030D-6E8A-4147-A177-3AD203B41FA5}">
                      <a16:colId xmlns:a16="http://schemas.microsoft.com/office/drawing/2014/main" val="3857616620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de-DE" sz="1800" b="0" kern="1200">
                          <a:gradFill flip="none"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580000" scaled="0"/>
                            <a:tileRect/>
                          </a:gradFill>
                          <a:latin typeface="+mn-lt"/>
                          <a:ea typeface="+mn-ea"/>
                          <a:cs typeface="+mn-cs"/>
                        </a:rPr>
                        <a:t>T) Inbus unsichtbar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de-DE" sz="1800" b="0" kern="1200">
                          <a:gradFill flip="none"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580000" scaled="0"/>
                            <a:tileRect/>
                          </a:gradFill>
                          <a:latin typeface="+mn-lt"/>
                          <a:ea typeface="+mn-ea"/>
                          <a:cs typeface="+mn-cs"/>
                        </a:rPr>
                        <a:t>aus Draufsicht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971462"/>
                  </a:ext>
                </a:extLst>
              </a:tr>
            </a:tbl>
          </a:graphicData>
        </a:graphic>
      </p:graphicFrame>
      <p:pic>
        <p:nvPicPr>
          <p:cNvPr id="1027" name="Picture 799706140">
            <a:extLst>
              <a:ext uri="{FF2B5EF4-FFF2-40B4-BE49-F238E27FC236}">
                <a16:creationId xmlns:a16="http://schemas.microsoft.com/office/drawing/2014/main" id="{77D9A68E-A53F-9EC7-1014-BDE7A5C2E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6" t="13100" b="14296"/>
          <a:stretch>
            <a:fillRect/>
          </a:stretch>
        </p:blipFill>
        <p:spPr bwMode="auto">
          <a:xfrm>
            <a:off x="9679236" y="256498"/>
            <a:ext cx="1647773" cy="220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397501869">
            <a:extLst>
              <a:ext uri="{FF2B5EF4-FFF2-40B4-BE49-F238E27FC236}">
                <a16:creationId xmlns:a16="http://schemas.microsoft.com/office/drawing/2014/main" id="{B8CD3F24-48CD-1CA4-12BD-6B036200E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1" t="12135" b="14426"/>
          <a:stretch>
            <a:fillRect/>
          </a:stretch>
        </p:blipFill>
        <p:spPr bwMode="auto">
          <a:xfrm>
            <a:off x="11302596" y="243828"/>
            <a:ext cx="807543" cy="111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12077183">
            <a:extLst>
              <a:ext uri="{FF2B5EF4-FFF2-40B4-BE49-F238E27FC236}">
                <a16:creationId xmlns:a16="http://schemas.microsoft.com/office/drawing/2014/main" id="{B8AB38AE-F8ED-BE97-BE42-65036D942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1" t="13203" b="14897"/>
          <a:stretch>
            <a:fillRect/>
          </a:stretch>
        </p:blipFill>
        <p:spPr bwMode="auto">
          <a:xfrm>
            <a:off x="11296701" y="1350143"/>
            <a:ext cx="813438" cy="111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0E01F68-E7F4-2BDF-39BD-5201FB3C4FFE}"/>
              </a:ext>
            </a:extLst>
          </p:cNvPr>
          <p:cNvSpPr txBox="1"/>
          <p:nvPr/>
        </p:nvSpPr>
        <p:spPr>
          <a:xfrm>
            <a:off x="5803163" y="4148228"/>
            <a:ext cx="2105064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de-DE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P) Blick auf Spitze</a:t>
            </a:r>
          </a:p>
        </p:txBody>
      </p:sp>
      <p:pic>
        <p:nvPicPr>
          <p:cNvPr id="4" name="Picture 3" descr="A white circle with a black center&#10;&#10;Description automatically generated">
            <a:extLst>
              <a:ext uri="{FF2B5EF4-FFF2-40B4-BE49-F238E27FC236}">
                <a16:creationId xmlns:a16="http://schemas.microsoft.com/office/drawing/2014/main" id="{5CCD6FAA-B0D1-BAAF-DAF1-DF2D2BC88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424" y="1989497"/>
            <a:ext cx="2386543" cy="219521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24547D-25CF-C251-C53F-37867D3496D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4" t="12588" r="20707" b="11001"/>
          <a:stretch/>
        </p:blipFill>
        <p:spPr bwMode="auto">
          <a:xfrm>
            <a:off x="6949088" y="3451235"/>
            <a:ext cx="1546661" cy="15802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97670C-B545-1D19-0D48-3F943903A8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0" t="13331" r="21246" b="11682"/>
          <a:stretch/>
        </p:blipFill>
        <p:spPr bwMode="auto">
          <a:xfrm rot="5400000">
            <a:off x="6947578" y="1750665"/>
            <a:ext cx="1549681" cy="15466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7CF8AE4-637D-B985-08F5-04140161145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62" t="12592" r="19820" b="11026"/>
          <a:stretch/>
        </p:blipFill>
        <p:spPr bwMode="auto">
          <a:xfrm rot="10800000" flipV="1">
            <a:off x="8616508" y="3451234"/>
            <a:ext cx="1546661" cy="15612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13D00B33-758B-3478-6399-4DC771B48C16}"/>
              </a:ext>
            </a:extLst>
          </p:cNvPr>
          <p:cNvGraphicFramePr>
            <a:graphicFrameLocks noGrp="1"/>
          </p:cNvGraphicFramePr>
          <p:nvPr/>
        </p:nvGraphicFramePr>
        <p:xfrm>
          <a:off x="7041120" y="5044078"/>
          <a:ext cx="3047508" cy="27089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047508">
                  <a:extLst>
                    <a:ext uri="{9D8B030D-6E8A-4147-A177-3AD203B41FA5}">
                      <a16:colId xmlns:a16="http://schemas.microsoft.com/office/drawing/2014/main" val="3857616620"/>
                    </a:ext>
                  </a:extLst>
                </a:gridCol>
              </a:tblGrid>
              <a:tr h="1943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600"/>
                        </a:spcAft>
                      </a:pPr>
                      <a:r>
                        <a:rPr lang="de-DE" sz="1800" b="0" kern="1200" dirty="0">
                          <a:gradFill flip="none"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580000" scaled="0"/>
                            <a:tileRect/>
                          </a:gradFill>
                          <a:latin typeface="+mn-lt"/>
                          <a:ea typeface="+mn-ea"/>
                          <a:cs typeface="+mn-cs"/>
                        </a:rPr>
                        <a:t>Drei-Achsen Tiefenansicht</a:t>
                      </a: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971462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8CAD3450-C847-655C-B884-E903A68F36C3}"/>
              </a:ext>
            </a:extLst>
          </p:cNvPr>
          <p:cNvSpPr txBox="1"/>
          <p:nvPr/>
        </p:nvSpPr>
        <p:spPr>
          <a:xfrm>
            <a:off x="6326551" y="6322927"/>
            <a:ext cx="259237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de-DE"/>
              <a:t>P,T) Slot in X-Ray View</a:t>
            </a:r>
            <a:endParaRPr lang="en-US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E9CDA5D-E16B-D495-FE58-9C58675FCDA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936" t="2649" r="49876" b="26858"/>
          <a:stretch/>
        </p:blipFill>
        <p:spPr>
          <a:xfrm>
            <a:off x="6150771" y="3417068"/>
            <a:ext cx="2951668" cy="29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8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3DDF39-8C11-2606-492D-7C33A9D7E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5. Feature Extraktion: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880538-7B05-07C9-1E49-6B6B727B8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Differenz in STEP Dateien nicht aussagekräftig</a:t>
            </a:r>
          </a:p>
          <a:p>
            <a:pPr lvl="1"/>
            <a:r>
              <a:rPr lang="de-DE" dirty="0"/>
              <a:t>Geometrien auf verschiedene Weise erzeugbar </a:t>
            </a:r>
          </a:p>
          <a:p>
            <a:r>
              <a:rPr lang="de-DE" dirty="0"/>
              <a:t>Vergleich anhand 3D Form</a:t>
            </a:r>
          </a:p>
          <a:p>
            <a:pPr lvl="1"/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Punktwolke, </a:t>
            </a:r>
            <a:r>
              <a:rPr lang="de-DE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Voxels</a:t>
            </a:r>
            <a:endParaRPr lang="de-DE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</a:endParaRPr>
          </a:p>
          <a:p>
            <a:pPr marL="0" indent="0">
              <a:buNone/>
            </a:pPr>
            <a:endParaRPr lang="de-DE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8CAD4C0-ACD1-F588-11DD-9F03101A61D1}"/>
              </a:ext>
            </a:extLst>
          </p:cNvPr>
          <p:cNvSpPr txBox="1"/>
          <p:nvPr/>
        </p:nvSpPr>
        <p:spPr>
          <a:xfrm>
            <a:off x="7993159" y="4788086"/>
            <a:ext cx="30670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dirty="0"/>
              <a:t>Schnitt durch 3D Array</a:t>
            </a:r>
            <a:endParaRPr lang="en-U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9DA9618E-5A1F-FE91-AD5B-0D1E1C4894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96" t="4846" r="10592" b="22268"/>
          <a:stretch/>
        </p:blipFill>
        <p:spPr>
          <a:xfrm>
            <a:off x="7993159" y="665770"/>
            <a:ext cx="3067035" cy="416064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5AAEECA-7404-3F2E-63D7-0F0CD830DB06}"/>
              </a:ext>
            </a:extLst>
          </p:cNvPr>
          <p:cNvSpPr/>
          <p:nvPr/>
        </p:nvSpPr>
        <p:spPr>
          <a:xfrm>
            <a:off x="9855172" y="1312781"/>
            <a:ext cx="2197510" cy="29584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884211-D084-AD99-FDD2-9E4BDD7A99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987" t="16560" r="4474" b="3898"/>
          <a:stretch/>
        </p:blipFill>
        <p:spPr>
          <a:xfrm>
            <a:off x="9859479" y="1312780"/>
            <a:ext cx="2173107" cy="29584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C6CFE1B-7A9F-12F5-BBBB-51AE77FD9710}"/>
              </a:ext>
            </a:extLst>
          </p:cNvPr>
          <p:cNvSpPr/>
          <p:nvPr/>
        </p:nvSpPr>
        <p:spPr>
          <a:xfrm>
            <a:off x="6730324" y="1566310"/>
            <a:ext cx="2525698" cy="1113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78F0BE2-5C64-63E0-2A18-40AE8EA49E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984" t="28778" r="1969" b="6876"/>
          <a:stretch/>
        </p:blipFill>
        <p:spPr>
          <a:xfrm>
            <a:off x="6780246" y="1595016"/>
            <a:ext cx="2430749" cy="1113797"/>
          </a:xfrm>
          <a:prstGeom prst="rect">
            <a:avLst/>
          </a:prstGeom>
        </p:spPr>
      </p:pic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6B0D2DB4-B928-718B-050C-84CAAB9CB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020147"/>
              </p:ext>
            </p:extLst>
          </p:nvPr>
        </p:nvGraphicFramePr>
        <p:xfrm>
          <a:off x="6730311" y="1571091"/>
          <a:ext cx="2525696" cy="1109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03">
                  <a:extLst>
                    <a:ext uri="{9D8B030D-6E8A-4147-A177-3AD203B41FA5}">
                      <a16:colId xmlns:a16="http://schemas.microsoft.com/office/drawing/2014/main" val="2317917171"/>
                    </a:ext>
                  </a:extLst>
                </a:gridCol>
                <a:gridCol w="624899">
                  <a:extLst>
                    <a:ext uri="{9D8B030D-6E8A-4147-A177-3AD203B41FA5}">
                      <a16:colId xmlns:a16="http://schemas.microsoft.com/office/drawing/2014/main" val="891881271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1838088258"/>
                    </a:ext>
                  </a:extLst>
                </a:gridCol>
                <a:gridCol w="631424">
                  <a:extLst>
                    <a:ext uri="{9D8B030D-6E8A-4147-A177-3AD203B41FA5}">
                      <a16:colId xmlns:a16="http://schemas.microsoft.com/office/drawing/2014/main" val="1546527762"/>
                    </a:ext>
                  </a:extLst>
                </a:gridCol>
              </a:tblGrid>
              <a:tr h="570332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613731"/>
                  </a:ext>
                </a:extLst>
              </a:tr>
              <a:tr h="53906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374630"/>
                  </a:ext>
                </a:extLst>
              </a:tr>
            </a:tbl>
          </a:graphicData>
        </a:graphic>
      </p:graphicFrame>
      <p:pic>
        <p:nvPicPr>
          <p:cNvPr id="16" name="Grafik 15">
            <a:extLst>
              <a:ext uri="{FF2B5EF4-FFF2-40B4-BE49-F238E27FC236}">
                <a16:creationId xmlns:a16="http://schemas.microsoft.com/office/drawing/2014/main" id="{3A867EB0-DDA5-50AB-B2AF-EC741008E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156" y="859792"/>
            <a:ext cx="1233740" cy="1233740"/>
          </a:xfrm>
          <a:prstGeom prst="rect">
            <a:avLst/>
          </a:prstGeom>
        </p:spPr>
      </p:pic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D9B92F5B-6CA3-FD56-C0C3-D2AB3CDCB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436468"/>
              </p:ext>
            </p:extLst>
          </p:nvPr>
        </p:nvGraphicFramePr>
        <p:xfrm>
          <a:off x="9852050" y="1321521"/>
          <a:ext cx="2187963" cy="2949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65">
                  <a:extLst>
                    <a:ext uri="{9D8B030D-6E8A-4147-A177-3AD203B41FA5}">
                      <a16:colId xmlns:a16="http://schemas.microsoft.com/office/drawing/2014/main" val="2317917171"/>
                    </a:ext>
                  </a:extLst>
                </a:gridCol>
                <a:gridCol w="799137">
                  <a:extLst>
                    <a:ext uri="{9D8B030D-6E8A-4147-A177-3AD203B41FA5}">
                      <a16:colId xmlns:a16="http://schemas.microsoft.com/office/drawing/2014/main" val="891881271"/>
                    </a:ext>
                  </a:extLst>
                </a:gridCol>
                <a:gridCol w="676861">
                  <a:extLst>
                    <a:ext uri="{9D8B030D-6E8A-4147-A177-3AD203B41FA5}">
                      <a16:colId xmlns:a16="http://schemas.microsoft.com/office/drawing/2014/main" val="1838088258"/>
                    </a:ext>
                  </a:extLst>
                </a:gridCol>
              </a:tblGrid>
              <a:tr h="54084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61373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374630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89502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3501697"/>
                  </a:ext>
                </a:extLst>
              </a:tr>
              <a:tr h="59150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170774"/>
                  </a:ext>
                </a:extLst>
              </a:tr>
            </a:tbl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72D93F54-1AEC-3F72-C14E-4BC684221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4287" y="910356"/>
            <a:ext cx="936360" cy="93636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53393A8E-9F9A-DE7F-86D5-246AC6A721A0}"/>
              </a:ext>
            </a:extLst>
          </p:cNvPr>
          <p:cNvSpPr txBox="1"/>
          <p:nvPr/>
        </p:nvSpPr>
        <p:spPr>
          <a:xfrm>
            <a:off x="1141412" y="4930022"/>
            <a:ext cx="61999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Literatur: MVCNN performant State-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Ressourcenschonend a³ ~ a²</a:t>
            </a:r>
          </a:p>
        </p:txBody>
      </p:sp>
      <p:pic>
        <p:nvPicPr>
          <p:cNvPr id="8" name="Picture 7" descr="A grey object with a black background&#10;&#10;Description automatically generated">
            <a:extLst>
              <a:ext uri="{FF2B5EF4-FFF2-40B4-BE49-F238E27FC236}">
                <a16:creationId xmlns:a16="http://schemas.microsoft.com/office/drawing/2014/main" id="{3F7B3F6A-3267-3655-C067-7F5C6D7965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5156" y="798286"/>
            <a:ext cx="4253759" cy="52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2" grpId="0" animBg="1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DEB2C5-BD11-3957-BC89-52AC5EBB3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396" y="786212"/>
            <a:ext cx="8686800" cy="748389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Bildquellen: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F31619-3F46-EA61-C608-6664BBB2D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200" y="1943761"/>
            <a:ext cx="11779600" cy="3164625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Vokabelkarte: 	</a:t>
            </a:r>
            <a:r>
              <a:rPr lang="de-DE" cap="none" dirty="0">
                <a:latin typeface="+mj-lt"/>
                <a:hlinkClick r:id="rId2"/>
              </a:rPr>
              <a:t>https://www.tonerdepot.ro/bunuri/34137/carti-cu-hartie-a6-herlitz</a:t>
            </a:r>
            <a:endParaRPr lang="de-DE" cap="none" dirty="0">
              <a:latin typeface="+mj-lt"/>
            </a:endParaRPr>
          </a:p>
          <a:p>
            <a:pPr algn="l"/>
            <a:r>
              <a:rPr lang="de-DE" dirty="0"/>
              <a:t>Grüner Haken:	</a:t>
            </a:r>
            <a:r>
              <a:rPr lang="de-DE" cap="none" dirty="0">
                <a:latin typeface="+mj-lt"/>
                <a:hlinkClick r:id="rId3"/>
              </a:rPr>
              <a:t>https://de.freepik.com/freie-psd/ueberpruefen-sie-das-symbol-isoliert_44989288.htm#fromView=keyword&amp;page=1&amp;position=2&amp;uuid=f7ca9ab9-56a8-4b40-92ef-565072140e8c</a:t>
            </a:r>
            <a:endParaRPr lang="de-DE" cap="none" dirty="0">
              <a:latin typeface="+mj-lt"/>
            </a:endParaRPr>
          </a:p>
          <a:p>
            <a:pPr algn="l"/>
            <a:r>
              <a:rPr lang="de-DE" dirty="0"/>
              <a:t>Rotes X:		</a:t>
            </a:r>
            <a:r>
              <a:rPr lang="de-DE" cap="none" dirty="0">
                <a:latin typeface="+mj-lt"/>
              </a:rPr>
              <a:t> </a:t>
            </a:r>
            <a:r>
              <a:rPr lang="de-DE" cap="none" dirty="0">
                <a:latin typeface="+mj-lt"/>
                <a:hlinkClick r:id="rId4"/>
              </a:rPr>
              <a:t>https://de.freepik.com/freie-psd/kreuzzeichen-isoliert_187443403.htm#fromview=search&amp;page=1&amp;position=7&amp;uuid=604f1e41-4e32-4bb7-b5fa-bdd3aa6a230e</a:t>
            </a:r>
            <a:endParaRPr lang="de-DE" cap="none" dirty="0">
              <a:latin typeface="+mj-lt"/>
            </a:endParaRPr>
          </a:p>
          <a:p>
            <a:pPr algn="l"/>
            <a:endParaRPr lang="de-DE" dirty="0">
              <a:latin typeface="Univers Condensed Light" panose="020F0502020204030204" pitchFamily="34" charset="0"/>
            </a:endParaRPr>
          </a:p>
          <a:p>
            <a:pPr algn="l"/>
            <a:endParaRPr lang="de-DE" dirty="0"/>
          </a:p>
          <a:p>
            <a:pPr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8636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809F2-7CA6-064C-D4E3-668CFC4E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1. </a:t>
            </a:r>
            <a:r>
              <a:rPr lang="de-DE" err="1"/>
              <a:t>THemenauswahl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13675B-0D51-16F7-54BB-28648782D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Alternative:</a:t>
            </a:r>
          </a:p>
          <a:p>
            <a:pPr lvl="1"/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Altes Projekt erweitern</a:t>
            </a:r>
            <a:endParaRPr lang="de-DE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lvl="1"/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KI-erzeugtes Feedback zur Leistungsoptimierung durch </a:t>
            </a:r>
            <a:r>
              <a:rPr lang="de-DE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Counterfactuals</a:t>
            </a:r>
            <a:endParaRPr lang="de-DE" dirty="0" err="1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de-DE"/>
              <a:t>Zu geringe Herausforderung</a:t>
            </a:r>
          </a:p>
          <a:p>
            <a:r>
              <a:rPr lang="de-DE"/>
              <a:t>CAD ganz neu für mich, spannend</a:t>
            </a:r>
          </a:p>
          <a:p>
            <a:r>
              <a:rPr lang="de-DE"/>
              <a:t>Bedarf in Industrie &gt; Freizeitsport 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893E0A2-FEBC-ECEC-7415-566D91705A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778" t="28317" r="111" b="11683"/>
          <a:stretch/>
        </p:blipFill>
        <p:spPr>
          <a:xfrm>
            <a:off x="5794994" y="339093"/>
            <a:ext cx="6065691" cy="300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11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34D41-2433-2A1A-C79A-DA9F8C18E92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de-DE"/>
              <a:t>2. Erste Schritte mit CAD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7F6D20-6898-4BD3-12F7-8EB4AE6C8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Begriffe</a:t>
            </a:r>
          </a:p>
          <a:p>
            <a:pPr lvl="1"/>
            <a:r>
              <a:rPr lang="de-DE" dirty="0"/>
              <a:t>Baugruppe</a:t>
            </a:r>
          </a:p>
          <a:p>
            <a:pPr lvl="1"/>
            <a:r>
              <a:rPr lang="de-DE" dirty="0"/>
              <a:t>Bauteil</a:t>
            </a:r>
          </a:p>
          <a:p>
            <a:r>
              <a:rPr lang="de-DE" dirty="0"/>
              <a:t>STEP Dateiformat</a:t>
            </a:r>
          </a:p>
          <a:p>
            <a:pPr lvl="1"/>
            <a:r>
              <a:rPr lang="de-DE" dirty="0"/>
              <a:t>Baumstruktur</a:t>
            </a:r>
          </a:p>
          <a:p>
            <a:pPr lvl="1"/>
            <a:r>
              <a:rPr lang="de-DE" dirty="0"/>
              <a:t>Direkte Manipulation in der Datei:</a:t>
            </a:r>
          </a:p>
          <a:p>
            <a:pPr lvl="2"/>
            <a:r>
              <a:rPr lang="de-DE" dirty="0"/>
              <a:t>Färben von Oberflächen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6969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CBA5BBED-56EC-F4A2-6639-BCCC64665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244" y="2094329"/>
            <a:ext cx="12202886" cy="2585886"/>
          </a:xfrm>
          <a:prstGeom prst="rect">
            <a:avLst/>
          </a:prstGeom>
        </p:spPr>
      </p:pic>
      <p:pic>
        <p:nvPicPr>
          <p:cNvPr id="15" name="Picture 14" descr="A computer code with white text&#10;&#10;Description automatically generated">
            <a:extLst>
              <a:ext uri="{FF2B5EF4-FFF2-40B4-BE49-F238E27FC236}">
                <a16:creationId xmlns:a16="http://schemas.microsoft.com/office/drawing/2014/main" id="{80A3F6BB-FFDA-9638-1D87-690D7DC2E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420" y="5466862"/>
            <a:ext cx="7100834" cy="1107199"/>
          </a:xfrm>
          <a:prstGeom prst="rect">
            <a:avLst/>
          </a:prstGeom>
        </p:spPr>
      </p:pic>
      <p:sp>
        <p:nvSpPr>
          <p:cNvPr id="57" name="Textfeld 56">
            <a:extLst>
              <a:ext uri="{FF2B5EF4-FFF2-40B4-BE49-F238E27FC236}">
                <a16:creationId xmlns:a16="http://schemas.microsoft.com/office/drawing/2014/main" id="{F052D682-F0AF-7183-3CAE-8A978E0EB60B}"/>
              </a:ext>
            </a:extLst>
          </p:cNvPr>
          <p:cNvSpPr txBox="1"/>
          <p:nvPr/>
        </p:nvSpPr>
        <p:spPr>
          <a:xfrm>
            <a:off x="3271088" y="3410325"/>
            <a:ext cx="33992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rgbClr val="D60404"/>
                </a:solidFill>
              </a:rPr>
              <a:t>1 </a:t>
            </a: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3789C078-1DE8-035B-CA54-15C5D68177FD}"/>
              </a:ext>
            </a:extLst>
          </p:cNvPr>
          <p:cNvSpPr txBox="1"/>
          <p:nvPr/>
        </p:nvSpPr>
        <p:spPr>
          <a:xfrm>
            <a:off x="4919635" y="3410325"/>
            <a:ext cx="23714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rgbClr val="D60404"/>
                </a:solidFill>
              </a:rPr>
              <a:t>2 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010ADC7E-B7D9-A953-192D-2E60781CDEBA}"/>
              </a:ext>
            </a:extLst>
          </p:cNvPr>
          <p:cNvSpPr txBox="1"/>
          <p:nvPr/>
        </p:nvSpPr>
        <p:spPr>
          <a:xfrm>
            <a:off x="6327628" y="3410325"/>
            <a:ext cx="27554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rgbClr val="D60404"/>
                </a:solidFill>
              </a:rPr>
              <a:t>3 </a:t>
            </a: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AC87D1F1-9BC3-344C-4233-1F5D744BDC24}"/>
              </a:ext>
            </a:extLst>
          </p:cNvPr>
          <p:cNvSpPr txBox="1"/>
          <p:nvPr/>
        </p:nvSpPr>
        <p:spPr>
          <a:xfrm>
            <a:off x="181050" y="183477"/>
            <a:ext cx="110108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b="1" dirty="0" err="1">
                <a:solidFill>
                  <a:srgbClr val="FFFF00"/>
                </a:solidFill>
              </a:rPr>
              <a:t>Entry_ID</a:t>
            </a:r>
            <a:endParaRPr lang="de-DE" b="1" dirty="0">
              <a:solidFill>
                <a:srgbClr val="FFFF00"/>
              </a:solidFill>
            </a:endParaRPr>
          </a:p>
        </p:txBody>
      </p:sp>
      <p:cxnSp>
        <p:nvCxnSpPr>
          <p:cNvPr id="4" name="Gerade Verbindung mit Pfeil 24">
            <a:extLst>
              <a:ext uri="{FF2B5EF4-FFF2-40B4-BE49-F238E27FC236}">
                <a16:creationId xmlns:a16="http://schemas.microsoft.com/office/drawing/2014/main" id="{06191BC8-2059-CA17-00BD-3080BC8E9636}"/>
              </a:ext>
            </a:extLst>
          </p:cNvPr>
          <p:cNvCxnSpPr>
            <a:cxnSpLocks/>
            <a:stCxn id="69" idx="2"/>
          </p:cNvCxnSpPr>
          <p:nvPr/>
        </p:nvCxnSpPr>
        <p:spPr>
          <a:xfrm flipH="1">
            <a:off x="324999" y="552809"/>
            <a:ext cx="406595" cy="2419339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extfeld 65">
            <a:extLst>
              <a:ext uri="{FF2B5EF4-FFF2-40B4-BE49-F238E27FC236}">
                <a16:creationId xmlns:a16="http://schemas.microsoft.com/office/drawing/2014/main" id="{766FD63C-4BEE-8559-2A47-89D56068181A}"/>
              </a:ext>
            </a:extLst>
          </p:cNvPr>
          <p:cNvSpPr txBox="1"/>
          <p:nvPr/>
        </p:nvSpPr>
        <p:spPr>
          <a:xfrm>
            <a:off x="6580664" y="3415536"/>
            <a:ext cx="37776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rgbClr val="D60404"/>
                </a:solidFill>
              </a:rPr>
              <a:t>4 </a:t>
            </a:r>
          </a:p>
        </p:txBody>
      </p:sp>
      <p:sp>
        <p:nvSpPr>
          <p:cNvPr id="11" name="Right Brace 9">
            <a:extLst>
              <a:ext uri="{FF2B5EF4-FFF2-40B4-BE49-F238E27FC236}">
                <a16:creationId xmlns:a16="http://schemas.microsoft.com/office/drawing/2014/main" id="{26DBC36E-F49F-6AB1-1A6C-341A7F050E32}"/>
              </a:ext>
            </a:extLst>
          </p:cNvPr>
          <p:cNvSpPr/>
          <p:nvPr/>
        </p:nvSpPr>
        <p:spPr>
          <a:xfrm rot="16200000">
            <a:off x="1897814" y="1949042"/>
            <a:ext cx="220261" cy="2366604"/>
          </a:xfrm>
          <a:prstGeom prst="rightBrace">
            <a:avLst>
              <a:gd name="adj1" fmla="val 45831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65">
            <a:extLst>
              <a:ext uri="{FF2B5EF4-FFF2-40B4-BE49-F238E27FC236}">
                <a16:creationId xmlns:a16="http://schemas.microsoft.com/office/drawing/2014/main" id="{419388F6-368A-0B85-2433-FD87F7E5C767}"/>
              </a:ext>
            </a:extLst>
          </p:cNvPr>
          <p:cNvSpPr txBox="1"/>
          <p:nvPr/>
        </p:nvSpPr>
        <p:spPr>
          <a:xfrm>
            <a:off x="7060380" y="3410325"/>
            <a:ext cx="37776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rgbClr val="D60404"/>
                </a:solidFill>
              </a:rPr>
              <a:t>5 </a:t>
            </a:r>
          </a:p>
        </p:txBody>
      </p:sp>
      <p:sp>
        <p:nvSpPr>
          <p:cNvPr id="22" name="Textfeld 65">
            <a:extLst>
              <a:ext uri="{FF2B5EF4-FFF2-40B4-BE49-F238E27FC236}">
                <a16:creationId xmlns:a16="http://schemas.microsoft.com/office/drawing/2014/main" id="{BF235453-D2B0-4D7A-60B1-CC0DFF130B90}"/>
              </a:ext>
            </a:extLst>
          </p:cNvPr>
          <p:cNvSpPr txBox="1"/>
          <p:nvPr/>
        </p:nvSpPr>
        <p:spPr>
          <a:xfrm>
            <a:off x="7448080" y="3410325"/>
            <a:ext cx="377760" cy="36933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b="1" dirty="0">
                <a:solidFill>
                  <a:srgbClr val="D60404"/>
                </a:solidFill>
              </a:rPr>
              <a:t>6</a:t>
            </a:r>
          </a:p>
        </p:txBody>
      </p:sp>
      <p:sp>
        <p:nvSpPr>
          <p:cNvPr id="29" name="Right Brace 9">
            <a:extLst>
              <a:ext uri="{FF2B5EF4-FFF2-40B4-BE49-F238E27FC236}">
                <a16:creationId xmlns:a16="http://schemas.microsoft.com/office/drawing/2014/main" id="{DD9DF56C-306C-1897-9498-90B99E9B4002}"/>
              </a:ext>
            </a:extLst>
          </p:cNvPr>
          <p:cNvSpPr/>
          <p:nvPr/>
        </p:nvSpPr>
        <p:spPr>
          <a:xfrm rot="16200000">
            <a:off x="218371" y="2850295"/>
            <a:ext cx="220261" cy="569230"/>
          </a:xfrm>
          <a:prstGeom prst="rightBrace">
            <a:avLst>
              <a:gd name="adj1" fmla="val 45831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Gerade Verbindung mit Pfeil 24">
            <a:extLst>
              <a:ext uri="{FF2B5EF4-FFF2-40B4-BE49-F238E27FC236}">
                <a16:creationId xmlns:a16="http://schemas.microsoft.com/office/drawing/2014/main" id="{54912D35-5B19-E33C-A614-ECB7076BF817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1640827" y="1069476"/>
            <a:ext cx="361013" cy="1902671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D9F1A999-60EB-5033-947D-C3CE0491B6CA}"/>
              </a:ext>
            </a:extLst>
          </p:cNvPr>
          <p:cNvSpPr txBox="1"/>
          <p:nvPr/>
        </p:nvSpPr>
        <p:spPr>
          <a:xfrm>
            <a:off x="1010697" y="700144"/>
            <a:ext cx="126025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b="1" dirty="0">
                <a:solidFill>
                  <a:srgbClr val="FFFF00"/>
                </a:solidFill>
              </a:rPr>
              <a:t>Keyword</a:t>
            </a:r>
          </a:p>
        </p:txBody>
      </p:sp>
      <p:sp>
        <p:nvSpPr>
          <p:cNvPr id="39" name="Right Brace 9">
            <a:extLst>
              <a:ext uri="{FF2B5EF4-FFF2-40B4-BE49-F238E27FC236}">
                <a16:creationId xmlns:a16="http://schemas.microsoft.com/office/drawing/2014/main" id="{3B0E6A87-272B-140C-2AAB-844C432A2C43}"/>
              </a:ext>
            </a:extLst>
          </p:cNvPr>
          <p:cNvSpPr/>
          <p:nvPr/>
        </p:nvSpPr>
        <p:spPr>
          <a:xfrm rot="5400000">
            <a:off x="4989380" y="2183913"/>
            <a:ext cx="157307" cy="2418392"/>
          </a:xfrm>
          <a:prstGeom prst="rightBrace">
            <a:avLst>
              <a:gd name="adj1" fmla="val 45831"/>
              <a:gd name="adj2" fmla="val 50000"/>
            </a:avLst>
          </a:prstGeom>
          <a:ln w="38100">
            <a:solidFill>
              <a:srgbClr val="D6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e 9">
            <a:extLst>
              <a:ext uri="{FF2B5EF4-FFF2-40B4-BE49-F238E27FC236}">
                <a16:creationId xmlns:a16="http://schemas.microsoft.com/office/drawing/2014/main" id="{FCA03D4E-F383-A96C-0B20-C45EECCF9A2E}"/>
              </a:ext>
            </a:extLst>
          </p:cNvPr>
          <p:cNvSpPr/>
          <p:nvPr/>
        </p:nvSpPr>
        <p:spPr>
          <a:xfrm rot="5400000">
            <a:off x="3349645" y="3265828"/>
            <a:ext cx="157307" cy="254561"/>
          </a:xfrm>
          <a:prstGeom prst="rightBrace">
            <a:avLst>
              <a:gd name="adj1" fmla="val 45831"/>
              <a:gd name="adj2" fmla="val 50000"/>
            </a:avLst>
          </a:prstGeom>
          <a:ln w="38100">
            <a:solidFill>
              <a:srgbClr val="D6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Brace 9">
            <a:extLst>
              <a:ext uri="{FF2B5EF4-FFF2-40B4-BE49-F238E27FC236}">
                <a16:creationId xmlns:a16="http://schemas.microsoft.com/office/drawing/2014/main" id="{D1C908DC-4B44-6406-DAD9-6C67633FB676}"/>
              </a:ext>
            </a:extLst>
          </p:cNvPr>
          <p:cNvSpPr/>
          <p:nvPr/>
        </p:nvSpPr>
        <p:spPr>
          <a:xfrm rot="5400000">
            <a:off x="6406877" y="3333090"/>
            <a:ext cx="157307" cy="120036"/>
          </a:xfrm>
          <a:prstGeom prst="rightBrace">
            <a:avLst>
              <a:gd name="adj1" fmla="val 45831"/>
              <a:gd name="adj2" fmla="val 50000"/>
            </a:avLst>
          </a:prstGeom>
          <a:ln w="38100">
            <a:solidFill>
              <a:srgbClr val="D6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Brace 9">
            <a:extLst>
              <a:ext uri="{FF2B5EF4-FFF2-40B4-BE49-F238E27FC236}">
                <a16:creationId xmlns:a16="http://schemas.microsoft.com/office/drawing/2014/main" id="{C237C302-B200-A8C1-45EA-68F01F9EF2E6}"/>
              </a:ext>
            </a:extLst>
          </p:cNvPr>
          <p:cNvSpPr/>
          <p:nvPr/>
        </p:nvSpPr>
        <p:spPr>
          <a:xfrm rot="5400000">
            <a:off x="6675195" y="3283665"/>
            <a:ext cx="157310" cy="218890"/>
          </a:xfrm>
          <a:prstGeom prst="rightBrace">
            <a:avLst>
              <a:gd name="adj1" fmla="val 45831"/>
              <a:gd name="adj2" fmla="val 50000"/>
            </a:avLst>
          </a:prstGeom>
          <a:ln w="38100">
            <a:solidFill>
              <a:srgbClr val="D6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9">
            <a:extLst>
              <a:ext uri="{FF2B5EF4-FFF2-40B4-BE49-F238E27FC236}">
                <a16:creationId xmlns:a16="http://schemas.microsoft.com/office/drawing/2014/main" id="{E9783ACD-BCC6-D765-3557-B81371DE6988}"/>
              </a:ext>
            </a:extLst>
          </p:cNvPr>
          <p:cNvSpPr/>
          <p:nvPr/>
        </p:nvSpPr>
        <p:spPr>
          <a:xfrm rot="5400000">
            <a:off x="7148793" y="3117479"/>
            <a:ext cx="157307" cy="549736"/>
          </a:xfrm>
          <a:prstGeom prst="rightBrace">
            <a:avLst>
              <a:gd name="adj1" fmla="val 45831"/>
              <a:gd name="adj2" fmla="val 50000"/>
            </a:avLst>
          </a:prstGeom>
          <a:ln w="38100">
            <a:solidFill>
              <a:srgbClr val="D6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Brace 9">
            <a:extLst>
              <a:ext uri="{FF2B5EF4-FFF2-40B4-BE49-F238E27FC236}">
                <a16:creationId xmlns:a16="http://schemas.microsoft.com/office/drawing/2014/main" id="{58EDBBF4-B898-790E-3C45-D21DE51BEF5E}"/>
              </a:ext>
            </a:extLst>
          </p:cNvPr>
          <p:cNvSpPr/>
          <p:nvPr/>
        </p:nvSpPr>
        <p:spPr>
          <a:xfrm rot="5400000">
            <a:off x="7534872" y="3344687"/>
            <a:ext cx="157309" cy="95323"/>
          </a:xfrm>
          <a:prstGeom prst="rightBrace">
            <a:avLst>
              <a:gd name="adj1" fmla="val 45831"/>
              <a:gd name="adj2" fmla="val 50000"/>
            </a:avLst>
          </a:prstGeom>
          <a:ln w="38100">
            <a:solidFill>
              <a:srgbClr val="D6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B01E02A9-7205-D8F1-4D17-173C501B45C9}"/>
              </a:ext>
            </a:extLst>
          </p:cNvPr>
          <p:cNvGrpSpPr/>
          <p:nvPr/>
        </p:nvGrpSpPr>
        <p:grpSpPr>
          <a:xfrm>
            <a:off x="6105503" y="176266"/>
            <a:ext cx="6096000" cy="3090144"/>
            <a:chOff x="6105503" y="176266"/>
            <a:chExt cx="6096000" cy="3090144"/>
          </a:xfrm>
        </p:grpSpPr>
        <p:pic>
          <p:nvPicPr>
            <p:cNvPr id="13" name="Picture 12" descr="A computer code with white text&#10;&#10;Description automatically generated">
              <a:extLst>
                <a:ext uri="{FF2B5EF4-FFF2-40B4-BE49-F238E27FC236}">
                  <a16:creationId xmlns:a16="http://schemas.microsoft.com/office/drawing/2014/main" id="{B866AFB1-B0A1-F7A0-B2EF-CC2149D25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5503" y="176266"/>
              <a:ext cx="6096000" cy="1086772"/>
            </a:xfrm>
            <a:prstGeom prst="rect">
              <a:avLst/>
            </a:prstGeom>
          </p:spPr>
        </p:pic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C5793E6F-E166-94D8-F859-1DD82A0B1F0D}"/>
                </a:ext>
              </a:extLst>
            </p:cNvPr>
            <p:cNvSpPr txBox="1"/>
            <p:nvPr/>
          </p:nvSpPr>
          <p:spPr>
            <a:xfrm>
              <a:off x="6229291" y="1454915"/>
              <a:ext cx="1920488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de-DE" b="1" dirty="0">
                  <a:solidFill>
                    <a:srgbClr val="D60404"/>
                  </a:solidFill>
                </a:rPr>
                <a:t>Parent </a:t>
              </a:r>
              <a:r>
                <a:rPr lang="de-DE" b="1" dirty="0" err="1">
                  <a:solidFill>
                    <a:srgbClr val="D60404"/>
                  </a:solidFill>
                </a:rPr>
                <a:t>Product</a:t>
              </a:r>
              <a:endParaRPr lang="de-DE" b="1" dirty="0">
                <a:solidFill>
                  <a:srgbClr val="D60404"/>
                </a:solidFill>
              </a:endParaRPr>
            </a:p>
          </p:txBody>
        </p: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EEFED380-F256-60A6-B578-8AB714185419}"/>
                </a:ext>
              </a:extLst>
            </p:cNvPr>
            <p:cNvCxnSpPr>
              <a:cxnSpLocks/>
            </p:cNvCxnSpPr>
            <p:nvPr/>
          </p:nvCxnSpPr>
          <p:spPr>
            <a:xfrm>
              <a:off x="7249260" y="801189"/>
              <a:ext cx="1346100" cy="0"/>
            </a:xfrm>
            <a:prstGeom prst="line">
              <a:avLst/>
            </a:prstGeom>
            <a:ln w="38100">
              <a:solidFill>
                <a:srgbClr val="58D1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EAC7EA78-B9FC-6703-E0BE-13185047A2D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962172" y="1599282"/>
              <a:ext cx="2898267" cy="43598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D60404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58" name="Connector: Curved 7">
            <a:extLst>
              <a:ext uri="{FF2B5EF4-FFF2-40B4-BE49-F238E27FC236}">
                <a16:creationId xmlns:a16="http://schemas.microsoft.com/office/drawing/2014/main" id="{6C48DE3A-730F-C1B2-A336-B9BD8B958F29}"/>
              </a:ext>
            </a:extLst>
          </p:cNvPr>
          <p:cNvCxnSpPr>
            <a:cxnSpLocks/>
          </p:cNvCxnSpPr>
          <p:nvPr/>
        </p:nvCxnSpPr>
        <p:spPr>
          <a:xfrm rot="5400000">
            <a:off x="5104682" y="3623280"/>
            <a:ext cx="2148709" cy="1712376"/>
          </a:xfrm>
          <a:prstGeom prst="curvedConnector3">
            <a:avLst>
              <a:gd name="adj1" fmla="val 50000"/>
            </a:avLst>
          </a:prstGeom>
          <a:ln w="38100">
            <a:solidFill>
              <a:srgbClr val="D60404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4E86AB26-E680-BF84-4ECB-A8D5D2281C5A}"/>
              </a:ext>
            </a:extLst>
          </p:cNvPr>
          <p:cNvSpPr txBox="1"/>
          <p:nvPr/>
        </p:nvSpPr>
        <p:spPr>
          <a:xfrm>
            <a:off x="5409449" y="4957178"/>
            <a:ext cx="105594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b="1" dirty="0" err="1">
                <a:solidFill>
                  <a:srgbClr val="D60404"/>
                </a:solidFill>
              </a:rPr>
              <a:t>Product</a:t>
            </a:r>
            <a:endParaRPr lang="de-DE" b="1" dirty="0">
              <a:solidFill>
                <a:srgbClr val="D60404"/>
              </a:solidFill>
            </a:endParaRPr>
          </a:p>
        </p:txBody>
      </p: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BAF82EC1-71EB-9A3C-C1D9-8919D9508736}"/>
              </a:ext>
            </a:extLst>
          </p:cNvPr>
          <p:cNvCxnSpPr>
            <a:cxnSpLocks/>
          </p:cNvCxnSpPr>
          <p:nvPr/>
        </p:nvCxnSpPr>
        <p:spPr>
          <a:xfrm>
            <a:off x="6652266" y="6117772"/>
            <a:ext cx="2082571" cy="0"/>
          </a:xfrm>
          <a:prstGeom prst="line">
            <a:avLst/>
          </a:prstGeom>
          <a:ln w="38100">
            <a:solidFill>
              <a:srgbClr val="D604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B98533EA-07D9-7B33-0704-32ED39FA3E7D}"/>
              </a:ext>
            </a:extLst>
          </p:cNvPr>
          <p:cNvSpPr txBox="1"/>
          <p:nvPr/>
        </p:nvSpPr>
        <p:spPr>
          <a:xfrm>
            <a:off x="2034982" y="1609830"/>
            <a:ext cx="182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7030A0"/>
                </a:solidFill>
              </a:rPr>
              <a:t>Blatt im Baum</a:t>
            </a:r>
          </a:p>
        </p:txBody>
      </p:sp>
      <p:cxnSp>
        <p:nvCxnSpPr>
          <p:cNvPr id="27" name="Gerade Verbindung mit Pfeil 24">
            <a:extLst>
              <a:ext uri="{FF2B5EF4-FFF2-40B4-BE49-F238E27FC236}">
                <a16:creationId xmlns:a16="http://schemas.microsoft.com/office/drawing/2014/main" id="{BFB9539D-A309-0256-6E76-B44A810FE3EF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863445" y="1794496"/>
            <a:ext cx="2084647" cy="2480361"/>
          </a:xfrm>
          <a:prstGeom prst="straightConnector1">
            <a:avLst/>
          </a:prstGeom>
          <a:ln w="38100" cap="rnd" cmpd="sng" algn="ctr">
            <a:solidFill>
              <a:srgbClr val="7030A0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Gerade Verbindung mit Pfeil 24">
            <a:extLst>
              <a:ext uri="{FF2B5EF4-FFF2-40B4-BE49-F238E27FC236}">
                <a16:creationId xmlns:a16="http://schemas.microsoft.com/office/drawing/2014/main" id="{A17C00E0-F4C3-CB33-C4D4-1586106D88F6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863445" y="1794496"/>
            <a:ext cx="2084647" cy="381328"/>
          </a:xfrm>
          <a:prstGeom prst="straightConnector1">
            <a:avLst/>
          </a:prstGeom>
          <a:ln w="38100" cap="rnd" cmpd="sng" algn="ctr">
            <a:solidFill>
              <a:srgbClr val="7030A0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Gerade Verbindung mit Pfeil 24">
            <a:extLst>
              <a:ext uri="{FF2B5EF4-FFF2-40B4-BE49-F238E27FC236}">
                <a16:creationId xmlns:a16="http://schemas.microsoft.com/office/drawing/2014/main" id="{6C84211D-D031-1142-6C61-00C0BAC97296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863445" y="1794496"/>
            <a:ext cx="2091880" cy="1447161"/>
          </a:xfrm>
          <a:prstGeom prst="straightConnector1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A573537D-091F-1DDF-F3E9-484F766FBECF}"/>
              </a:ext>
            </a:extLst>
          </p:cNvPr>
          <p:cNvSpPr txBox="1"/>
          <p:nvPr/>
        </p:nvSpPr>
        <p:spPr>
          <a:xfrm>
            <a:off x="9470061" y="753504"/>
            <a:ext cx="263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8D14F"/>
                </a:solidFill>
              </a:rPr>
              <a:t>Elternknoten im Baum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5CBD194-5842-5796-B558-E51289CFFAD7}"/>
              </a:ext>
            </a:extLst>
          </p:cNvPr>
          <p:cNvGrpSpPr/>
          <p:nvPr/>
        </p:nvGrpSpPr>
        <p:grpSpPr>
          <a:xfrm>
            <a:off x="3518350" y="1880645"/>
            <a:ext cx="5814324" cy="3420994"/>
            <a:chOff x="3438087" y="1525660"/>
            <a:chExt cx="5814324" cy="3420994"/>
          </a:xfrm>
          <a:effectLst>
            <a:glow rad="228600">
              <a:srgbClr val="D60404">
                <a:alpha val="40000"/>
              </a:srgbClr>
            </a:glow>
          </a:effectLst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34834C26-0C48-B5FA-6B6D-D54FE5AF7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1453" t="23197" r="13124" b="24233"/>
            <a:stretch/>
          </p:blipFill>
          <p:spPr>
            <a:xfrm rot="21420000">
              <a:off x="3438087" y="1525660"/>
              <a:ext cx="5814324" cy="3420994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E75A997-38D7-FEC8-4563-6A7C1E521256}"/>
                </a:ext>
              </a:extLst>
            </p:cNvPr>
            <p:cNvSpPr txBox="1"/>
            <p:nvPr/>
          </p:nvSpPr>
          <p:spPr>
            <a:xfrm rot="21448486">
              <a:off x="4599938" y="1747576"/>
              <a:ext cx="19351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b="1" dirty="0">
                  <a:solidFill>
                    <a:srgbClr val="D60404"/>
                  </a:solidFill>
                  <a:latin typeface="ScriptS" panose="00000400000000000000" pitchFamily="2" charset="0"/>
                  <a:cs typeface="ScriptS" panose="00000400000000000000" pitchFamily="2" charset="0"/>
                </a:rPr>
                <a:t>Produkt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C94E0642-3AD5-5F52-3558-4C02AF9A0F3D}"/>
                </a:ext>
              </a:extLst>
            </p:cNvPr>
            <p:cNvSpPr txBox="1"/>
            <p:nvPr/>
          </p:nvSpPr>
          <p:spPr>
            <a:xfrm rot="21448486">
              <a:off x="3554212" y="2390537"/>
              <a:ext cx="52496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u="sng" dirty="0">
                  <a:solidFill>
                    <a:srgbClr val="D60404"/>
                  </a:solidFill>
                  <a:latin typeface="ScriptS" panose="00000400000000000000" pitchFamily="2" charset="0"/>
                  <a:cs typeface="ScriptS" panose="00000400000000000000" pitchFamily="2" charset="0"/>
                </a:rPr>
                <a:t>abstrakte</a:t>
              </a:r>
              <a:r>
                <a:rPr lang="de-DE" sz="3200" dirty="0">
                  <a:solidFill>
                    <a:srgbClr val="D60404"/>
                  </a:solidFill>
                  <a:latin typeface="ScriptS" panose="00000400000000000000" pitchFamily="2" charset="0"/>
                  <a:cs typeface="ScriptS" panose="00000400000000000000" pitchFamily="2" charset="0"/>
                </a:rPr>
                <a:t> </a:t>
              </a:r>
              <a:r>
                <a:rPr lang="de-DE" sz="3200" dirty="0" err="1">
                  <a:solidFill>
                    <a:srgbClr val="D60404"/>
                  </a:solidFill>
                  <a:latin typeface="ScriptS" panose="00000400000000000000" pitchFamily="2" charset="0"/>
                  <a:cs typeface="ScriptS" panose="00000400000000000000" pitchFamily="2" charset="0"/>
                </a:rPr>
                <a:t>geometr</a:t>
              </a:r>
              <a:r>
                <a:rPr lang="de-DE" sz="3200" dirty="0">
                  <a:solidFill>
                    <a:srgbClr val="D60404"/>
                  </a:solidFill>
                  <a:latin typeface="ScriptS" panose="00000400000000000000" pitchFamily="2" charset="0"/>
                  <a:cs typeface="ScriptS" panose="00000400000000000000" pitchFamily="2" charset="0"/>
                </a:rPr>
                <a:t>. </a:t>
              </a:r>
              <a:r>
                <a:rPr lang="de-DE" sz="3200" dirty="0" err="1">
                  <a:solidFill>
                    <a:srgbClr val="D60404"/>
                  </a:solidFill>
                  <a:latin typeface="ScriptS" panose="00000400000000000000" pitchFamily="2" charset="0"/>
                  <a:cs typeface="ScriptS" panose="00000400000000000000" pitchFamily="2" charset="0"/>
                </a:rPr>
                <a:t>Def</a:t>
              </a:r>
              <a:r>
                <a:rPr lang="de-DE" sz="3200" dirty="0">
                  <a:solidFill>
                    <a:srgbClr val="D60404"/>
                  </a:solidFill>
                  <a:latin typeface="ScriptS" panose="00000400000000000000" pitchFamily="2" charset="0"/>
                  <a:cs typeface="ScriptS" panose="00000400000000000000" pitchFamily="2" charset="0"/>
                </a:rPr>
                <a:t>.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1A7398F-662E-AB61-F16A-3C3A1BB48C87}"/>
                </a:ext>
              </a:extLst>
            </p:cNvPr>
            <p:cNvSpPr txBox="1"/>
            <p:nvPr/>
          </p:nvSpPr>
          <p:spPr>
            <a:xfrm rot="21448486">
              <a:off x="3606688" y="3292294"/>
              <a:ext cx="52537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de-DE" sz="3200" dirty="0">
                  <a:solidFill>
                    <a:srgbClr val="D60404"/>
                  </a:solidFill>
                  <a:latin typeface="ScriptS" panose="00000400000000000000" pitchFamily="2" charset="0"/>
                  <a:cs typeface="ScriptS" panose="00000400000000000000" pitchFamily="2" charset="0"/>
                </a:rPr>
                <a:t>Instanziiert von 1…n </a:t>
              </a:r>
              <a:r>
                <a:rPr lang="de-DE" sz="3200" u="sng" dirty="0">
                  <a:solidFill>
                    <a:srgbClr val="D60404"/>
                  </a:solidFill>
                  <a:latin typeface="ScriptS" panose="00000400000000000000" pitchFamily="2" charset="0"/>
                  <a:cs typeface="ScriptS" panose="00000400000000000000" pitchFamily="2" charset="0"/>
                </a:rPr>
                <a:t>Bauteilen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020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11111E-6 L -0.06757 -0.7537 " pathEditMode="relative" rAng="0" ptsTypes="AA">
                                      <p:cBhvr>
                                        <p:cTn id="3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-3768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26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C363019E-D84C-BEC9-BEF8-CEC11BE85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442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1E8A5E-DA41-6C8F-CA4F-A79FC12DD74A}"/>
              </a:ext>
            </a:extLst>
          </p:cNvPr>
          <p:cNvSpPr/>
          <p:nvPr/>
        </p:nvSpPr>
        <p:spPr>
          <a:xfrm>
            <a:off x="575036" y="1719942"/>
            <a:ext cx="3376477" cy="4430486"/>
          </a:xfrm>
          <a:prstGeom prst="rect">
            <a:avLst/>
          </a:prstGeom>
          <a:solidFill>
            <a:srgbClr val="58D14F"/>
          </a:solidFill>
          <a:ln>
            <a:noFill/>
          </a:ln>
          <a:effectLst>
            <a:outerShdw blurRad="63500" dist="38100" dir="270000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E7BE0E44-0F73-292E-9DFB-6E6FFDE682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06" t="24725" r="67500" b="10047"/>
          <a:stretch/>
        </p:blipFill>
        <p:spPr>
          <a:xfrm>
            <a:off x="575035" y="1714499"/>
            <a:ext cx="3376502" cy="4432150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BAB4995-A1E7-00FE-4038-F1F7F7339D64}"/>
              </a:ext>
            </a:extLst>
          </p:cNvPr>
          <p:cNvCxnSpPr>
            <a:cxnSpLocks/>
          </p:cNvCxnSpPr>
          <p:nvPr/>
        </p:nvCxnSpPr>
        <p:spPr>
          <a:xfrm flipV="1">
            <a:off x="2263274" y="1128252"/>
            <a:ext cx="6099061" cy="308064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9974A7B-EB55-B0FB-EF2E-70A18D96A705}"/>
              </a:ext>
            </a:extLst>
          </p:cNvPr>
          <p:cNvCxnSpPr>
            <a:cxnSpLocks/>
          </p:cNvCxnSpPr>
          <p:nvPr/>
        </p:nvCxnSpPr>
        <p:spPr>
          <a:xfrm flipV="1">
            <a:off x="3951514" y="691978"/>
            <a:ext cx="806752" cy="1018742"/>
          </a:xfrm>
          <a:prstGeom prst="line">
            <a:avLst/>
          </a:prstGeom>
          <a:ln w="38100">
            <a:solidFill>
              <a:srgbClr val="58D1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2DD2ADB-DF2F-AFD7-09B1-9D5407CAF68E}"/>
              </a:ext>
            </a:extLst>
          </p:cNvPr>
          <p:cNvCxnSpPr>
            <a:cxnSpLocks/>
          </p:cNvCxnSpPr>
          <p:nvPr/>
        </p:nvCxnSpPr>
        <p:spPr>
          <a:xfrm flipV="1">
            <a:off x="3942087" y="4128940"/>
            <a:ext cx="2816931" cy="1983941"/>
          </a:xfrm>
          <a:prstGeom prst="line">
            <a:avLst/>
          </a:prstGeom>
          <a:ln w="38100">
            <a:solidFill>
              <a:srgbClr val="58D1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FDC8EE1-EF4A-5DA8-04EC-F429EC946B90}"/>
              </a:ext>
            </a:extLst>
          </p:cNvPr>
          <p:cNvCxnSpPr>
            <a:cxnSpLocks/>
          </p:cNvCxnSpPr>
          <p:nvPr/>
        </p:nvCxnSpPr>
        <p:spPr>
          <a:xfrm>
            <a:off x="575037" y="4311970"/>
            <a:ext cx="1499478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winkelt 26">
            <a:extLst>
              <a:ext uri="{FF2B5EF4-FFF2-40B4-BE49-F238E27FC236}">
                <a16:creationId xmlns:a16="http://schemas.microsoft.com/office/drawing/2014/main" id="{3B7C1E79-68A9-2BBD-5C05-ED9D01B035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-1717557" y="3942280"/>
            <a:ext cx="4246376" cy="94826"/>
          </a:xfrm>
          <a:prstGeom prst="bentConnector3">
            <a:avLst>
              <a:gd name="adj1" fmla="val 99919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9D138CE-A91B-CD28-9991-2B98227D531A}"/>
              </a:ext>
            </a:extLst>
          </p:cNvPr>
          <p:cNvCxnSpPr>
            <a:cxnSpLocks/>
          </p:cNvCxnSpPr>
          <p:nvPr/>
        </p:nvCxnSpPr>
        <p:spPr>
          <a:xfrm flipV="1">
            <a:off x="2263274" y="2476006"/>
            <a:ext cx="6276042" cy="1867298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2783C2F-21F8-EDAF-2EF4-50BC4F7C92E3}"/>
              </a:ext>
            </a:extLst>
          </p:cNvPr>
          <p:cNvCxnSpPr>
            <a:cxnSpLocks/>
          </p:cNvCxnSpPr>
          <p:nvPr/>
        </p:nvCxnSpPr>
        <p:spPr>
          <a:xfrm flipV="1">
            <a:off x="2263274" y="877529"/>
            <a:ext cx="6376311" cy="3196955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55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914DD7-0DFC-4418-65C7-C4A5006A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Isolation von Bauteilen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856CBF-F50D-D9F2-0F72-2CBC97B30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Manuell: 		Löschen auf Blattebene</a:t>
            </a:r>
            <a:endParaRPr lang="de-DE" baseline="30000" dirty="0"/>
          </a:p>
          <a:p>
            <a:r>
              <a:rPr lang="de-DE" dirty="0"/>
              <a:t>Toolgestützt: 	FreeCAD Python Skript</a:t>
            </a:r>
          </a:p>
          <a:p>
            <a:r>
              <a:rPr lang="de-DE" u="sng" dirty="0"/>
              <a:t>Ziel</a:t>
            </a:r>
            <a:r>
              <a:rPr lang="de-DE" dirty="0"/>
              <a:t>:				1 Datei pro einmalige Form</a:t>
            </a:r>
          </a:p>
          <a:p>
            <a:pPr lvl="1"/>
            <a:r>
              <a:rPr lang="de-DE" dirty="0"/>
              <a:t>Produkt</a:t>
            </a:r>
          </a:p>
          <a:p>
            <a:pPr lvl="1"/>
            <a:r>
              <a:rPr lang="de-DE" dirty="0"/>
              <a:t>Formabgleich</a:t>
            </a:r>
            <a:endParaRPr lang="de-DE" baseline="30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EF801F2-F6CA-4CCC-AF9B-561E196BF5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84" r="8152" b="3973"/>
          <a:stretch/>
        </p:blipFill>
        <p:spPr>
          <a:xfrm>
            <a:off x="7155300" y="2131142"/>
            <a:ext cx="4911339" cy="259571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24B21ED-997E-ED97-8EE1-57D7D15EDE7E}"/>
              </a:ext>
            </a:extLst>
          </p:cNvPr>
          <p:cNvSpPr txBox="1"/>
          <p:nvPr/>
        </p:nvSpPr>
        <p:spPr>
          <a:xfrm>
            <a:off x="7393053" y="4700416"/>
            <a:ext cx="432522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de-DE" dirty="0"/>
              <a:t>Unterschiedliche identische Produkte</a:t>
            </a:r>
          </a:p>
        </p:txBody>
      </p:sp>
    </p:spTree>
    <p:extLst>
      <p:ext uri="{BB962C8B-B14F-4D97-AF65-F5344CB8AC3E}">
        <p14:creationId xmlns:p14="http://schemas.microsoft.com/office/powerpoint/2010/main" val="1884215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693FE-48FA-1B83-597D-F24E9953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Ground Truth Library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58F956-6572-BD3C-F72B-5479B203D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/>
              <a:t>Formen:</a:t>
            </a:r>
          </a:p>
          <a:p>
            <a:pPr lvl="1"/>
            <a:r>
              <a:rPr lang="de-DE"/>
              <a:t>  8+  Bit</a:t>
            </a:r>
          </a:p>
          <a:p>
            <a:pPr lvl="1"/>
            <a:r>
              <a:rPr lang="de-DE"/>
              <a:t>15+  Kopf</a:t>
            </a:r>
          </a:p>
          <a:p>
            <a:pPr lvl="1"/>
            <a:r>
              <a:rPr lang="de-DE"/>
              <a:t>  2+  Windung</a:t>
            </a:r>
          </a:p>
          <a:p>
            <a:pPr lvl="1"/>
            <a:r>
              <a:rPr lang="de-DE"/>
              <a:t>  2+  Schulter</a:t>
            </a:r>
          </a:p>
          <a:p>
            <a:pPr lvl="1"/>
            <a:r>
              <a:rPr lang="de-DE"/>
              <a:t>  2+  Spitze  </a:t>
            </a:r>
          </a:p>
          <a:p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1000 Samples pro Klasse</a:t>
            </a:r>
            <a:endParaRPr lang="de-DE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de-DE"/>
              <a:t>Ordner </a:t>
            </a:r>
            <a:r>
              <a:rPr lang="de-DE">
                <a:latin typeface="Univers" panose="020B0503020202020204" pitchFamily="34" charset="0"/>
                <a:cs typeface="UKIJ Qara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/>
              <a:t>.</a:t>
            </a:r>
            <a:r>
              <a:rPr lang="de-DE" err="1"/>
              <a:t>csv</a:t>
            </a:r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0725979-BD19-6A73-F745-932007431095}"/>
              </a:ext>
            </a:extLst>
          </p:cNvPr>
          <p:cNvSpPr/>
          <p:nvPr/>
        </p:nvSpPr>
        <p:spPr>
          <a:xfrm>
            <a:off x="7680374" y="0"/>
            <a:ext cx="4292600" cy="5495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9EC67E9-D30D-EE1A-D0B8-A9AA5C714E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28" t="15663" b="3898"/>
          <a:stretch/>
        </p:blipFill>
        <p:spPr>
          <a:xfrm>
            <a:off x="7680374" y="-127025"/>
            <a:ext cx="4368133" cy="562205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084ED11-8C76-C77A-FC98-27F54C45BA00}"/>
              </a:ext>
            </a:extLst>
          </p:cNvPr>
          <p:cNvSpPr txBox="1"/>
          <p:nvPr/>
        </p:nvSpPr>
        <p:spPr>
          <a:xfrm>
            <a:off x="8429340" y="5444715"/>
            <a:ext cx="287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/>
              <a:t>Typische Kopfformen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70BF1E2-4E98-94FD-DE1B-76E63FC30E9F}"/>
              </a:ext>
            </a:extLst>
          </p:cNvPr>
          <p:cNvSpPr/>
          <p:nvPr/>
        </p:nvSpPr>
        <p:spPr>
          <a:xfrm>
            <a:off x="3327727" y="1888623"/>
            <a:ext cx="4166264" cy="190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10604D5-2B51-8E61-E473-49243A9B65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84" t="28778" r="1969" b="6876"/>
          <a:stretch/>
        </p:blipFill>
        <p:spPr>
          <a:xfrm>
            <a:off x="3327728" y="1888622"/>
            <a:ext cx="4157470" cy="190500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75B76BD-2C89-D7A9-BC42-A9B186534D69}"/>
              </a:ext>
            </a:extLst>
          </p:cNvPr>
          <p:cNvSpPr txBox="1"/>
          <p:nvPr/>
        </p:nvSpPr>
        <p:spPr>
          <a:xfrm>
            <a:off x="3971363" y="3793623"/>
            <a:ext cx="287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/>
              <a:t>Typische Bitformen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EA558688-DD25-F743-BAF7-D5DB7E491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052429"/>
              </p:ext>
            </p:extLst>
          </p:nvPr>
        </p:nvGraphicFramePr>
        <p:xfrm>
          <a:off x="7680374" y="-1"/>
          <a:ext cx="4292601" cy="5492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720">
                  <a:extLst>
                    <a:ext uri="{9D8B030D-6E8A-4147-A177-3AD203B41FA5}">
                      <a16:colId xmlns:a16="http://schemas.microsoft.com/office/drawing/2014/main" val="231791717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891881271"/>
                    </a:ext>
                  </a:extLst>
                </a:gridCol>
                <a:gridCol w="1432981">
                  <a:extLst>
                    <a:ext uri="{9D8B030D-6E8A-4147-A177-3AD203B41FA5}">
                      <a16:colId xmlns:a16="http://schemas.microsoft.com/office/drawing/2014/main" val="1838088258"/>
                    </a:ext>
                  </a:extLst>
                </a:gridCol>
              </a:tblGrid>
              <a:tr h="97155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613731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374630"/>
                  </a:ext>
                </a:extLst>
              </a:tr>
              <a:tr h="1133475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895022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3501697"/>
                  </a:ext>
                </a:extLst>
              </a:tr>
              <a:tr h="110190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170774"/>
                  </a:ext>
                </a:extLst>
              </a:tr>
            </a:tbl>
          </a:graphicData>
        </a:graphic>
      </p:graphicFrame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DA7B81E2-4B67-DDB2-740D-6646B53764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75489"/>
              </p:ext>
            </p:extLst>
          </p:nvPr>
        </p:nvGraphicFramePr>
        <p:xfrm>
          <a:off x="3327727" y="1901768"/>
          <a:ext cx="4157470" cy="1873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3293">
                  <a:extLst>
                    <a:ext uri="{9D8B030D-6E8A-4147-A177-3AD203B41FA5}">
                      <a16:colId xmlns:a16="http://schemas.microsoft.com/office/drawing/2014/main" val="2317917171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89188127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838088258"/>
                    </a:ext>
                  </a:extLst>
                </a:gridCol>
                <a:gridCol w="992957">
                  <a:extLst>
                    <a:ext uri="{9D8B030D-6E8A-4147-A177-3AD203B41FA5}">
                      <a16:colId xmlns:a16="http://schemas.microsoft.com/office/drawing/2014/main" val="1546527762"/>
                    </a:ext>
                  </a:extLst>
                </a:gridCol>
              </a:tblGrid>
              <a:tr h="93173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613731"/>
                  </a:ext>
                </a:extLst>
              </a:tr>
              <a:tr h="94165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374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635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3DDF39-8C11-2606-492D-7C33A9D7E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5. Feature Extraktion: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880538-7B05-07C9-1E49-6B6B727B8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Differenz in STEP Dateien nicht aussagekräftig</a:t>
            </a:r>
          </a:p>
          <a:p>
            <a:pPr lvl="1"/>
            <a:r>
              <a:rPr lang="de-DE" dirty="0"/>
              <a:t>Geometrien auf verschiedene Weise erzeugbar </a:t>
            </a:r>
          </a:p>
          <a:p>
            <a:r>
              <a:rPr lang="de-DE" dirty="0"/>
              <a:t>Vergleich anhand 3D Form</a:t>
            </a:r>
          </a:p>
          <a:p>
            <a:pPr lvl="1"/>
            <a:r>
              <a:rPr lang="de-DE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Punktwolke, </a:t>
            </a:r>
            <a:r>
              <a:rPr lang="de-DE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</a:rPr>
              <a:t>Voxels</a:t>
            </a:r>
            <a:endParaRPr lang="de-DE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</a:endParaRPr>
          </a:p>
          <a:p>
            <a:pPr marL="0" indent="0">
              <a:buNone/>
            </a:pPr>
            <a:endParaRPr lang="de-DE" dirty="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8CAD4C0-ACD1-F588-11DD-9F03101A61D1}"/>
              </a:ext>
            </a:extLst>
          </p:cNvPr>
          <p:cNvSpPr txBox="1"/>
          <p:nvPr/>
        </p:nvSpPr>
        <p:spPr>
          <a:xfrm>
            <a:off x="7993159" y="4788086"/>
            <a:ext cx="306703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e-DE" dirty="0"/>
              <a:t>Schnitt durch 3D Array</a:t>
            </a:r>
            <a:endParaRPr lang="en-U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9DA9618E-5A1F-FE91-AD5B-0D1E1C4894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96" t="4846" r="10592" b="22268"/>
          <a:stretch/>
        </p:blipFill>
        <p:spPr>
          <a:xfrm>
            <a:off x="7993159" y="665770"/>
            <a:ext cx="3067035" cy="416064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5AAEECA-7404-3F2E-63D7-0F0CD830DB06}"/>
              </a:ext>
            </a:extLst>
          </p:cNvPr>
          <p:cNvSpPr/>
          <p:nvPr/>
        </p:nvSpPr>
        <p:spPr>
          <a:xfrm>
            <a:off x="7442997" y="2631153"/>
            <a:ext cx="2197510" cy="29584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884211-D084-AD99-FDD2-9E4BDD7A99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987" t="16560" r="4474" b="3898"/>
          <a:stretch/>
        </p:blipFill>
        <p:spPr>
          <a:xfrm>
            <a:off x="7447304" y="2631152"/>
            <a:ext cx="2173107" cy="295846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EC6CFE1B-7A9F-12F5-BBBB-51AE77FD9710}"/>
              </a:ext>
            </a:extLst>
          </p:cNvPr>
          <p:cNvSpPr/>
          <p:nvPr/>
        </p:nvSpPr>
        <p:spPr>
          <a:xfrm>
            <a:off x="9658797" y="1508824"/>
            <a:ext cx="2525698" cy="1113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78F0BE2-5C64-63E0-2A18-40AE8EA49E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984" t="28778" r="1969" b="6876"/>
          <a:stretch/>
        </p:blipFill>
        <p:spPr>
          <a:xfrm>
            <a:off x="9708719" y="1537530"/>
            <a:ext cx="2430749" cy="1113797"/>
          </a:xfrm>
          <a:prstGeom prst="rect">
            <a:avLst/>
          </a:prstGeom>
        </p:spPr>
      </p:pic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6B0D2DB4-B928-718B-050C-84CAAB9CB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592067"/>
              </p:ext>
            </p:extLst>
          </p:nvPr>
        </p:nvGraphicFramePr>
        <p:xfrm>
          <a:off x="9658784" y="1513605"/>
          <a:ext cx="2525696" cy="1109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303">
                  <a:extLst>
                    <a:ext uri="{9D8B030D-6E8A-4147-A177-3AD203B41FA5}">
                      <a16:colId xmlns:a16="http://schemas.microsoft.com/office/drawing/2014/main" val="2317917171"/>
                    </a:ext>
                  </a:extLst>
                </a:gridCol>
                <a:gridCol w="624899">
                  <a:extLst>
                    <a:ext uri="{9D8B030D-6E8A-4147-A177-3AD203B41FA5}">
                      <a16:colId xmlns:a16="http://schemas.microsoft.com/office/drawing/2014/main" val="891881271"/>
                    </a:ext>
                  </a:extLst>
                </a:gridCol>
                <a:gridCol w="624070">
                  <a:extLst>
                    <a:ext uri="{9D8B030D-6E8A-4147-A177-3AD203B41FA5}">
                      <a16:colId xmlns:a16="http://schemas.microsoft.com/office/drawing/2014/main" val="1838088258"/>
                    </a:ext>
                  </a:extLst>
                </a:gridCol>
                <a:gridCol w="631424">
                  <a:extLst>
                    <a:ext uri="{9D8B030D-6E8A-4147-A177-3AD203B41FA5}">
                      <a16:colId xmlns:a16="http://schemas.microsoft.com/office/drawing/2014/main" val="1546527762"/>
                    </a:ext>
                  </a:extLst>
                </a:gridCol>
              </a:tblGrid>
              <a:tr h="570332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613731"/>
                  </a:ext>
                </a:extLst>
              </a:tr>
              <a:tr h="53906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374630"/>
                  </a:ext>
                </a:extLst>
              </a:tr>
            </a:tbl>
          </a:graphicData>
        </a:graphic>
      </p:graphicFrame>
      <p:pic>
        <p:nvPicPr>
          <p:cNvPr id="16" name="Grafik 15">
            <a:extLst>
              <a:ext uri="{FF2B5EF4-FFF2-40B4-BE49-F238E27FC236}">
                <a16:creationId xmlns:a16="http://schemas.microsoft.com/office/drawing/2014/main" id="{3A867EB0-DDA5-50AB-B2AF-EC741008E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4629" y="802306"/>
            <a:ext cx="1233740" cy="1233740"/>
          </a:xfrm>
          <a:prstGeom prst="rect">
            <a:avLst/>
          </a:prstGeom>
        </p:spPr>
      </p:pic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D9B92F5B-6CA3-FD56-C0C3-D2AB3CDCBE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286636"/>
              </p:ext>
            </p:extLst>
          </p:nvPr>
        </p:nvGraphicFramePr>
        <p:xfrm>
          <a:off x="7439875" y="2639893"/>
          <a:ext cx="2187963" cy="2949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965">
                  <a:extLst>
                    <a:ext uri="{9D8B030D-6E8A-4147-A177-3AD203B41FA5}">
                      <a16:colId xmlns:a16="http://schemas.microsoft.com/office/drawing/2014/main" val="2317917171"/>
                    </a:ext>
                  </a:extLst>
                </a:gridCol>
                <a:gridCol w="799137">
                  <a:extLst>
                    <a:ext uri="{9D8B030D-6E8A-4147-A177-3AD203B41FA5}">
                      <a16:colId xmlns:a16="http://schemas.microsoft.com/office/drawing/2014/main" val="891881271"/>
                    </a:ext>
                  </a:extLst>
                </a:gridCol>
                <a:gridCol w="676861">
                  <a:extLst>
                    <a:ext uri="{9D8B030D-6E8A-4147-A177-3AD203B41FA5}">
                      <a16:colId xmlns:a16="http://schemas.microsoft.com/office/drawing/2014/main" val="1838088258"/>
                    </a:ext>
                  </a:extLst>
                </a:gridCol>
              </a:tblGrid>
              <a:tr h="540849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61373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8374630"/>
                  </a:ext>
                </a:extLst>
              </a:tr>
              <a:tr h="59817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89502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3501697"/>
                  </a:ext>
                </a:extLst>
              </a:tr>
              <a:tr h="591503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170774"/>
                  </a:ext>
                </a:extLst>
              </a:tr>
            </a:tbl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72D93F54-1AEC-3F72-C14E-4BC684221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2112" y="2228728"/>
            <a:ext cx="936360" cy="93636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53393A8E-9F9A-DE7F-86D5-246AC6A721A0}"/>
              </a:ext>
            </a:extLst>
          </p:cNvPr>
          <p:cNvSpPr txBox="1"/>
          <p:nvPr/>
        </p:nvSpPr>
        <p:spPr>
          <a:xfrm>
            <a:off x="1141412" y="4930022"/>
            <a:ext cx="61999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MVCNN State-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-Art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performant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ressourcenschonend a³ ~ a²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F897C5D-1A44-2E02-B346-8D178B7F7B43}"/>
              </a:ext>
            </a:extLst>
          </p:cNvPr>
          <p:cNvCxnSpPr/>
          <p:nvPr/>
        </p:nvCxnSpPr>
        <p:spPr>
          <a:xfrm>
            <a:off x="8018628" y="1664320"/>
            <a:ext cx="496643" cy="360349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stealth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Picture 13" descr="A grey screw with white text&#10;&#10;Description automatically generated">
            <a:extLst>
              <a:ext uri="{FF2B5EF4-FFF2-40B4-BE49-F238E27FC236}">
                <a16:creationId xmlns:a16="http://schemas.microsoft.com/office/drawing/2014/main" id="{9BA2CCA3-370E-B51D-7E91-8AA414ED33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6842" y="609600"/>
            <a:ext cx="3120512" cy="23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3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 animBg="1"/>
      <p:bldP spid="12" grpId="0" animBg="1"/>
      <p:bldP spid="2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tz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E132BB9CE89C7469812966854AF8C53" ma:contentTypeVersion="5" ma:contentTypeDescription="Ein neues Dokument erstellen." ma:contentTypeScope="" ma:versionID="5e4add7cdbfd460b5d292d0aa555bdf1">
  <xsd:schema xmlns:xsd="http://www.w3.org/2001/XMLSchema" xmlns:xs="http://www.w3.org/2001/XMLSchema" xmlns:p="http://schemas.microsoft.com/office/2006/metadata/properties" xmlns:ns3="00a2c806-4207-41ad-837f-9604e6508fc4" targetNamespace="http://schemas.microsoft.com/office/2006/metadata/properties" ma:root="true" ma:fieldsID="0a4a8ee7e8f5936419b04d827be3498a" ns3:_="">
    <xsd:import namespace="00a2c806-4207-41ad-837f-9604e6508fc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a2c806-4207-41ad-837f-9604e6508f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1D1AC57-9406-4FD9-BE9B-3AA0577D06BA}">
  <ds:schemaRefs>
    <ds:schemaRef ds:uri="00a2c806-4207-41ad-837f-9604e6508fc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833F606-CFAD-4D5F-A864-9C57B2D7C5C4}">
  <ds:schemaRefs>
    <ds:schemaRef ds:uri="http://www.w3.org/XML/1998/namespace"/>
    <ds:schemaRef ds:uri="http://purl.org/dc/dcmitype/"/>
    <ds:schemaRef ds:uri="http://schemas.microsoft.com/office/infopath/2007/PartnerControls"/>
    <ds:schemaRef ds:uri="00a2c806-4207-41ad-837f-9604e6508fc4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AE2C1F9D-3058-4C01-BE9D-152D75579A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TM03457485[[fn=Netz]]</Template>
  <TotalTime>0</TotalTime>
  <Words>935</Words>
  <Application>Microsoft Office PowerPoint</Application>
  <PresentationFormat>Breitbild</PresentationFormat>
  <Paragraphs>219</Paragraphs>
  <Slides>25</Slides>
  <Notes>6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4" baseType="lpstr">
      <vt:lpstr>Arial</vt:lpstr>
      <vt:lpstr>Calibri</vt:lpstr>
      <vt:lpstr>Cambria Math</vt:lpstr>
      <vt:lpstr>Century Gothic</vt:lpstr>
      <vt:lpstr>ScriptS</vt:lpstr>
      <vt:lpstr>Univers</vt:lpstr>
      <vt:lpstr>Univers Condensed Light</vt:lpstr>
      <vt:lpstr>Wingdings</vt:lpstr>
      <vt:lpstr>Netz</vt:lpstr>
      <vt:lpstr>KI – gestütze BauteilErkennung IN CAD Baugruppen</vt:lpstr>
      <vt:lpstr>Gliederung</vt:lpstr>
      <vt:lpstr>1. THemenauswahl</vt:lpstr>
      <vt:lpstr>2. Erste Schritte mit CAD</vt:lpstr>
      <vt:lpstr>PowerPoint-Präsentation</vt:lpstr>
      <vt:lpstr>PowerPoint-Präsentation</vt:lpstr>
      <vt:lpstr>3. Isolation von Bauteilen</vt:lpstr>
      <vt:lpstr>4. Ground Truth Library</vt:lpstr>
      <vt:lpstr>5. Feature Extraktion:</vt:lpstr>
      <vt:lpstr>5. Feature Extraktion: MVCNN</vt:lpstr>
      <vt:lpstr>6. Modell Design: View CNN</vt:lpstr>
      <vt:lpstr>6. Modell Design: MVCNN</vt:lpstr>
      <vt:lpstr>7. Training</vt:lpstr>
      <vt:lpstr>8. Verifikation</vt:lpstr>
      <vt:lpstr>9. Ausblick</vt:lpstr>
      <vt:lpstr>Vielen Dank  für die Aufmerksamkeit!</vt:lpstr>
      <vt:lpstr>Bildquellen</vt:lpstr>
      <vt:lpstr>Diskussion</vt:lpstr>
      <vt:lpstr>Q&amp;A</vt:lpstr>
      <vt:lpstr>PowerPoint-Präsentation</vt:lpstr>
      <vt:lpstr>6. ModelL DESIGN: MVCNN</vt:lpstr>
      <vt:lpstr>3. Isolation von Bauteilen</vt:lpstr>
      <vt:lpstr>5. Feature Extraktion: MVCNN</vt:lpstr>
      <vt:lpstr>5. Feature Extraktion:</vt:lpstr>
      <vt:lpstr>Bildquellen: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Anonym</dc:creator>
  <cp:lastModifiedBy>Pascal Lingk</cp:lastModifiedBy>
  <cp:revision>4</cp:revision>
  <dcterms:created xsi:type="dcterms:W3CDTF">2024-11-14T11:38:33Z</dcterms:created>
  <dcterms:modified xsi:type="dcterms:W3CDTF">2025-02-05T08:41:46Z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0x010100CE132BB9CE89C7469812966854AF8C53</vt:lpwstr>
  </property>
</Properties>
</file>